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72" r:id="rId3"/>
  </p:sldMasterIdLst>
  <p:sldIdLst>
    <p:sldId id="278" r:id="rId4"/>
    <p:sldId id="277" r:id="rId5"/>
    <p:sldId id="276" r:id="rId6"/>
    <p:sldId id="275" r:id="rId7"/>
    <p:sldId id="274" r:id="rId8"/>
    <p:sldId id="273" r:id="rId9"/>
    <p:sldId id="272" r:id="rId10"/>
    <p:sldId id="271" r:id="rId11"/>
    <p:sldId id="270" r:id="rId12"/>
    <p:sldId id="269" r:id="rId13"/>
    <p:sldId id="267" r:id="rId14"/>
    <p:sldId id="266" r:id="rId15"/>
    <p:sldId id="265" r:id="rId16"/>
    <p:sldId id="264" r:id="rId17"/>
    <p:sldId id="263" r:id="rId18"/>
    <p:sldId id="262" r:id="rId19"/>
    <p:sldId id="261" r:id="rId20"/>
    <p:sldId id="280" r:id="rId21"/>
    <p:sldId id="281" r:id="rId22"/>
    <p:sldId id="282" r:id="rId23"/>
    <p:sldId id="283" r:id="rId24"/>
    <p:sldId id="294" r:id="rId25"/>
    <p:sldId id="295" r:id="rId26"/>
    <p:sldId id="279" r:id="rId27"/>
    <p:sldId id="289" r:id="rId28"/>
    <p:sldId id="288" r:id="rId29"/>
    <p:sldId id="284" r:id="rId30"/>
    <p:sldId id="285" r:id="rId31"/>
    <p:sldId id="298" r:id="rId32"/>
    <p:sldId id="290" r:id="rId33"/>
    <p:sldId id="296" r:id="rId34"/>
    <p:sldId id="297" r:id="rId35"/>
    <p:sldId id="258" r:id="rId36"/>
    <p:sldId id="257" r:id="rId37"/>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7D179-9A66-42A8-AC2F-B0C831483FCA}" v="672" dt="2022-02-23T20:24:56.241"/>
    <p1510:client id="{7486A8DB-1A93-4F48-B304-B57CF32D1BB1}" v="23" dt="2022-02-21T18:57:03.2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vijayare@srmist.edu.in"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panakalaryan@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abhisrkr007@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rohanpaul060598@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dvedprakash2001@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pushpaldas2001@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vijayare@srmist.edu.in"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panakalaryan@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abhisrkr007@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rohanpaul060598@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dvedprakash2001@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pushpaldas2001@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Dr </a:t>
          </a:r>
          <a:r>
            <a:rPr lang="en-US" b="0" i="0" dirty="0">
              <a:latin typeface="Century Gothic" panose="020B0502020202020204"/>
            </a:rPr>
            <a:t>K. Kalimuthu.</a:t>
          </a:r>
          <a:endParaRPr lang="en-US" b="0" i="0"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latin typeface="Century Gothic" panose="020B0502020202020204"/>
            </a:rPr>
            <a:t> </a:t>
          </a:r>
          <a:r>
            <a:rPr lang="en-US" b="0" i="0" u="sng" dirty="0">
              <a:latin typeface="Century Gothic" panose="020B0502020202020204"/>
              <a:hlinkClick xmlns:r="http://schemas.openxmlformats.org/officeDocument/2006/relationships" r:id="rId1"/>
            </a:rPr>
            <a:t>kalimutk</a:t>
          </a:r>
          <a:r>
            <a:rPr lang="en-US" b="0" i="0" u="sng" dirty="0">
              <a:hlinkClick xmlns:r="http://schemas.openxmlformats.org/officeDocument/2006/relationships" r:id="rId1"/>
            </a:rPr>
            <a:t>@srmist.edu.in</a:t>
          </a:r>
          <a:r>
            <a:rPr lang="en-US" b="0" dirty="0"/>
            <a:t> .</a:t>
          </a:r>
          <a:endParaRPr lang="en-US" b="1"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a:t>
          </a:r>
          <a:r>
            <a:rPr lang="en-US" b="0" i="0" dirty="0">
              <a:latin typeface="Century Gothic" panose="020B0502020202020204"/>
            </a:rPr>
            <a:t>Electronics</a:t>
          </a:r>
          <a:r>
            <a:rPr lang="en-US" dirty="0">
              <a:latin typeface="Century Gothic" panose="020B0502020202020204"/>
            </a:rPr>
            <a:t> and communication engineering.</a:t>
          </a:r>
          <a:endParaRPr lang="en-US" dirty="0"/>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Not applicable</a:t>
          </a:r>
          <a:r>
            <a:rPr lang="en-US" dirty="0"/>
            <a:t>.</a:t>
          </a:r>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98416 </a:t>
          </a:r>
          <a:r>
            <a:rPr lang="en-US" b="0" dirty="0"/>
            <a:t>31531</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D228123-F5CD-448D-81DC-A9E68940C8A4}" type="presOf" srcId="{517B3825-C1DD-4ECB-A33E-BF62AD1DE4F4}" destId="{FCDF5F3F-0422-4216-9859-725C45C13341}" srcOrd="0" destOrd="0" presId="urn:microsoft.com/office/officeart/2018/2/layout/IconVerticalSolidList"/>
    <dgm:cxn modelId="{F8EAB427-F45D-4FA3-8C2D-B05326B4F23B}" type="presOf" srcId="{56E5AC1C-E7EB-4E9C-913F-6F17FC42EA5E}" destId="{2D5E6B11-B403-4EBC-8C68-393B92926B32}" srcOrd="0" destOrd="0" presId="urn:microsoft.com/office/officeart/2018/2/layout/IconVerticalSolidList"/>
    <dgm:cxn modelId="{E1904D5F-18A4-460D-90D3-2260E4B07A3A}" type="presOf" srcId="{27CD96BB-1DF5-4F49-8A56-0ECEFE58B109}" destId="{C78BB61F-B34C-4D9E-8834-846E64B3BBDA}"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9AB69053-0722-4528-8AAC-46AD75D55B9F}" type="presOf" srcId="{03F28E0F-DE40-443B-80E0-35B6AE28027F}" destId="{7831546C-B66D-4B77-9A41-D6661F224D27}" srcOrd="0" destOrd="0" presId="urn:microsoft.com/office/officeart/2018/2/layout/IconVerticalSolidList"/>
    <dgm:cxn modelId="{BE15C959-D2C2-4147-9D1E-209CDBCE80CA}" type="presOf" srcId="{C449F333-F585-4C52-AA9B-FA1CD2656786}" destId="{030F61C8-990C-4D10-BBEF-342233FA90A0}"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2F31F7BE-FB0E-4BAB-9E8C-CA2484E2EEC2}" srcId="{9C9B7794-2D6D-46E9-9962-1B7C5C651DC4}" destId="{C449F333-F585-4C52-AA9B-FA1CD2656786}" srcOrd="4" destOrd="0" parTransId="{21488DA1-9175-47DF-B09E-349FAEC0BD01}" sibTransId="{490F43A6-DE26-44F0-838A-367502DC6201}"/>
    <dgm:cxn modelId="{2CBA9CF8-1C9D-4207-952F-44D730357325}" srcId="{9C9B7794-2D6D-46E9-9962-1B7C5C651DC4}" destId="{27CD96BB-1DF5-4F49-8A56-0ECEFE58B109}" srcOrd="0" destOrd="0" parTransId="{AC80135E-C386-4567-B7E5-3606D9F21F67}" sibTransId="{9BB99E28-24BA-4DB2-8B2A-7CFA006ADAC9}"/>
    <dgm:cxn modelId="{4C032132-9C8B-4EC8-9F28-80E4ABBE7434}" type="presParOf" srcId="{1BAAB36A-BA34-4FF1-BB11-FA3556EE1575}" destId="{8710244F-1BE0-4052-8B44-929BBE926B06}" srcOrd="0" destOrd="0" presId="urn:microsoft.com/office/officeart/2018/2/layout/IconVerticalSolidList"/>
    <dgm:cxn modelId="{1DEF3CB9-8944-4BA6-88C9-2ED5151738E7}" type="presParOf" srcId="{8710244F-1BE0-4052-8B44-929BBE926B06}" destId="{4F9C88A0-F7EE-42A6-9012-DA16E41F82AD}" srcOrd="0" destOrd="0" presId="urn:microsoft.com/office/officeart/2018/2/layout/IconVerticalSolidList"/>
    <dgm:cxn modelId="{F4A37F3D-7C79-43E5-AB9E-3C7F8215A86E}" type="presParOf" srcId="{8710244F-1BE0-4052-8B44-929BBE926B06}" destId="{FB157A4D-A493-40A7-BB99-E6CCE70F245C}" srcOrd="1" destOrd="0" presId="urn:microsoft.com/office/officeart/2018/2/layout/IconVerticalSolidList"/>
    <dgm:cxn modelId="{756D0438-7200-4F7D-8C27-008FB478090C}" type="presParOf" srcId="{8710244F-1BE0-4052-8B44-929BBE926B06}" destId="{D997DAFB-C041-41BA-AA01-8756AB0253BC}" srcOrd="2" destOrd="0" presId="urn:microsoft.com/office/officeart/2018/2/layout/IconVerticalSolidList"/>
    <dgm:cxn modelId="{5DC064E1-9CEC-4143-A96E-0B26D329C327}" type="presParOf" srcId="{8710244F-1BE0-4052-8B44-929BBE926B06}" destId="{C78BB61F-B34C-4D9E-8834-846E64B3BBDA}" srcOrd="3" destOrd="0" presId="urn:microsoft.com/office/officeart/2018/2/layout/IconVerticalSolidList"/>
    <dgm:cxn modelId="{B5414D83-8A5C-4F9C-B25B-81E4A56D4F6B}" type="presParOf" srcId="{1BAAB36A-BA34-4FF1-BB11-FA3556EE1575}" destId="{65A37FE8-13B7-4B8B-B440-F6E1D4128268}" srcOrd="1" destOrd="0" presId="urn:microsoft.com/office/officeart/2018/2/layout/IconVerticalSolidList"/>
    <dgm:cxn modelId="{F91C3C08-81AC-4A8F-B9D3-448920759F2A}" type="presParOf" srcId="{1BAAB36A-BA34-4FF1-BB11-FA3556EE1575}" destId="{79C6B836-10A9-4E2F-8085-A9B47A40EF28}" srcOrd="2" destOrd="0" presId="urn:microsoft.com/office/officeart/2018/2/layout/IconVerticalSolidList"/>
    <dgm:cxn modelId="{6CCE62DF-8775-41F6-AB00-717F0DACA88E}" type="presParOf" srcId="{79C6B836-10A9-4E2F-8085-A9B47A40EF28}" destId="{3C9BC99C-117B-4154-A97E-1F900E65949D}" srcOrd="0" destOrd="0" presId="urn:microsoft.com/office/officeart/2018/2/layout/IconVerticalSolidList"/>
    <dgm:cxn modelId="{5D9BB0C8-3781-4081-B5A9-424341FACEC0}" type="presParOf" srcId="{79C6B836-10A9-4E2F-8085-A9B47A40EF28}" destId="{222A8031-9FF8-41D3-BDAF-69B38489021B}" srcOrd="1" destOrd="0" presId="urn:microsoft.com/office/officeart/2018/2/layout/IconVerticalSolidList"/>
    <dgm:cxn modelId="{48C1EA3F-7556-4075-8745-0F093ADCDF5D}" type="presParOf" srcId="{79C6B836-10A9-4E2F-8085-A9B47A40EF28}" destId="{FC03AE11-F764-40AB-8E0E-74E01DA6A149}" srcOrd="2" destOrd="0" presId="urn:microsoft.com/office/officeart/2018/2/layout/IconVerticalSolidList"/>
    <dgm:cxn modelId="{F3E72161-040A-49E8-A38D-B68C60F9375D}" type="presParOf" srcId="{79C6B836-10A9-4E2F-8085-A9B47A40EF28}" destId="{7831546C-B66D-4B77-9A41-D6661F224D27}" srcOrd="3" destOrd="0" presId="urn:microsoft.com/office/officeart/2018/2/layout/IconVerticalSolidList"/>
    <dgm:cxn modelId="{2C66ED47-6692-457F-A4A6-F2B55626D601}" type="presParOf" srcId="{1BAAB36A-BA34-4FF1-BB11-FA3556EE1575}" destId="{4E834853-ED0B-4339-B89D-2FF0F41172F2}" srcOrd="3" destOrd="0" presId="urn:microsoft.com/office/officeart/2018/2/layout/IconVerticalSolidList"/>
    <dgm:cxn modelId="{1AB145CA-1EE3-47D6-AB84-E9B8DBF6DC59}" type="presParOf" srcId="{1BAAB36A-BA34-4FF1-BB11-FA3556EE1575}" destId="{17B4EAD2-8549-4EFD-A4A1-3AA42B01E87E}" srcOrd="4" destOrd="0" presId="urn:microsoft.com/office/officeart/2018/2/layout/IconVerticalSolidList"/>
    <dgm:cxn modelId="{E2A5283F-3B3B-40D9-883E-4DD46D686F6C}" type="presParOf" srcId="{17B4EAD2-8549-4EFD-A4A1-3AA42B01E87E}" destId="{3A4AD12C-4926-4498-8881-38CA79AF12B1}" srcOrd="0" destOrd="0" presId="urn:microsoft.com/office/officeart/2018/2/layout/IconVerticalSolidList"/>
    <dgm:cxn modelId="{9EF668A7-AF0E-4AD0-BFEE-AE4C76600D98}" type="presParOf" srcId="{17B4EAD2-8549-4EFD-A4A1-3AA42B01E87E}" destId="{E9AFEF67-0FC9-462C-8EA6-FF38FB346408}" srcOrd="1" destOrd="0" presId="urn:microsoft.com/office/officeart/2018/2/layout/IconVerticalSolidList"/>
    <dgm:cxn modelId="{4343CD67-9F07-47D6-B75A-D9282A073A1A}" type="presParOf" srcId="{17B4EAD2-8549-4EFD-A4A1-3AA42B01E87E}" destId="{113CBDEB-77BE-433F-9766-26E118B61FA7}" srcOrd="2" destOrd="0" presId="urn:microsoft.com/office/officeart/2018/2/layout/IconVerticalSolidList"/>
    <dgm:cxn modelId="{D471F1DC-69CD-4E15-9C4B-366D65BDEA7B}" type="presParOf" srcId="{17B4EAD2-8549-4EFD-A4A1-3AA42B01E87E}" destId="{2D5E6B11-B403-4EBC-8C68-393B92926B32}" srcOrd="3" destOrd="0" presId="urn:microsoft.com/office/officeart/2018/2/layout/IconVerticalSolidList"/>
    <dgm:cxn modelId="{A0955EC5-8BE9-44FF-8DB7-15A953143686}" type="presParOf" srcId="{1BAAB36A-BA34-4FF1-BB11-FA3556EE1575}" destId="{04FB791E-CBA8-408C-8B40-9F067992484F}" srcOrd="5" destOrd="0" presId="urn:microsoft.com/office/officeart/2018/2/layout/IconVerticalSolidList"/>
    <dgm:cxn modelId="{42C207B7-E857-40A6-BBF1-553FB347BD2C}" type="presParOf" srcId="{1BAAB36A-BA34-4FF1-BB11-FA3556EE1575}" destId="{5F225EA3-3D97-4718-9EAF-526D668B6249}" srcOrd="6" destOrd="0" presId="urn:microsoft.com/office/officeart/2018/2/layout/IconVerticalSolidList"/>
    <dgm:cxn modelId="{372DCDF5-66E6-4839-B1B3-7D5DE573AF5E}" type="presParOf" srcId="{5F225EA3-3D97-4718-9EAF-526D668B6249}" destId="{13D3C7A0-2113-45CC-AA29-4164452A47E8}" srcOrd="0" destOrd="0" presId="urn:microsoft.com/office/officeart/2018/2/layout/IconVerticalSolidList"/>
    <dgm:cxn modelId="{CA091B5B-F8F2-44FF-B859-8482FCC43016}" type="presParOf" srcId="{5F225EA3-3D97-4718-9EAF-526D668B6249}" destId="{5FA4CAB5-3B69-4A39-82A9-9B1B87AD0D33}" srcOrd="1" destOrd="0" presId="urn:microsoft.com/office/officeart/2018/2/layout/IconVerticalSolidList"/>
    <dgm:cxn modelId="{419C8364-E87B-4B83-BE04-4F03528FBA2A}" type="presParOf" srcId="{5F225EA3-3D97-4718-9EAF-526D668B6249}" destId="{53C04F33-EE82-40AC-A827-A4445BF5E7E3}" srcOrd="2" destOrd="0" presId="urn:microsoft.com/office/officeart/2018/2/layout/IconVerticalSolidList"/>
    <dgm:cxn modelId="{5A530993-3655-4BF9-9F43-A55C87A194CA}" type="presParOf" srcId="{5F225EA3-3D97-4718-9EAF-526D668B6249}" destId="{FCDF5F3F-0422-4216-9859-725C45C13341}" srcOrd="3" destOrd="0" presId="urn:microsoft.com/office/officeart/2018/2/layout/IconVerticalSolidList"/>
    <dgm:cxn modelId="{2DDED138-13FB-4657-A7F5-537A6EE0BFB0}" type="presParOf" srcId="{1BAAB36A-BA34-4FF1-BB11-FA3556EE1575}" destId="{6FF5A74D-A99E-4DD8-B1FB-F2071578171A}" srcOrd="7" destOrd="0" presId="urn:microsoft.com/office/officeart/2018/2/layout/IconVerticalSolidList"/>
    <dgm:cxn modelId="{0A65126C-D53E-4F9D-892D-E85579A944B8}" type="presParOf" srcId="{1BAAB36A-BA34-4FF1-BB11-FA3556EE1575}" destId="{3F4AF127-A7FE-4E25-939D-F1FB623BA2DA}" srcOrd="8" destOrd="0" presId="urn:microsoft.com/office/officeart/2018/2/layout/IconVerticalSolidList"/>
    <dgm:cxn modelId="{B71E74C5-87C9-4177-B06C-169829CD41FD}" type="presParOf" srcId="{3F4AF127-A7FE-4E25-939D-F1FB623BA2DA}" destId="{7CA04802-0873-4E2C-B51C-4255D0D4F85A}" srcOrd="0" destOrd="0" presId="urn:microsoft.com/office/officeart/2018/2/layout/IconVerticalSolidList"/>
    <dgm:cxn modelId="{10C2BD47-8522-4CA9-B761-B9402773D75B}" type="presParOf" srcId="{3F4AF127-A7FE-4E25-939D-F1FB623BA2DA}" destId="{613C52AD-6692-456A-905D-1E2AA6AF1F02}" srcOrd="1" destOrd="0" presId="urn:microsoft.com/office/officeart/2018/2/layout/IconVerticalSolidList"/>
    <dgm:cxn modelId="{BAA0238D-BF06-4CE9-B97F-776AA0EF381B}" type="presParOf" srcId="{3F4AF127-A7FE-4E25-939D-F1FB623BA2DA}" destId="{9117EFBC-EBEC-4803-96EA-3B189F6293B6}" srcOrd="2" destOrd="0" presId="urn:microsoft.com/office/officeart/2018/2/layout/IconVerticalSolidList"/>
    <dgm:cxn modelId="{D1631AA4-1AEC-488F-A95B-B2641EA836C1}"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Aryan </a:t>
          </a:r>
          <a:r>
            <a:rPr lang="en-US" dirty="0"/>
            <a:t>N</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t>
          </a:r>
          <a:r>
            <a:rPr lang="en-US" b="0" i="0" dirty="0">
              <a:hlinkClick xmlns:r="http://schemas.openxmlformats.org/officeDocument/2006/relationships" r:id="rId1"/>
            </a:rPr>
            <a:t>panakalaryan@gmail.com</a:t>
          </a:r>
          <a:r>
            <a:rPr lang="en-US" dirty="0"/>
            <a:t> </a:t>
          </a:r>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CSE Cloud </a:t>
          </a:r>
          <a:r>
            <a:rPr lang="en-US" dirty="0"/>
            <a:t>Computing</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9978115598</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a:lnSpc>
              <a:spcPct val="100000"/>
            </a:lnSpc>
          </a:pPr>
          <a:r>
            <a:rPr lang="en-US" b="0" i="0" dirty="0"/>
            <a:t>NAME                  Abhishek </a:t>
          </a:r>
          <a:r>
            <a:rPr lang="en-US" dirty="0"/>
            <a:t>Sarkar</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t>
          </a:r>
          <a:r>
            <a:rPr lang="en-US" b="0" i="0" dirty="0">
              <a:hlinkClick xmlns:r="http://schemas.openxmlformats.org/officeDocument/2006/relationships" r:id="rId1"/>
            </a:rPr>
            <a:t>abhisrkr007@gmail.com</a:t>
          </a:r>
          <a:r>
            <a:rPr lang="en-US" dirty="0"/>
            <a:t>  </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a:lnSpc>
              <a:spcPct val="100000"/>
            </a:lnSpc>
          </a:pPr>
          <a:r>
            <a:rPr lang="en-US" b="0" i="0" dirty="0"/>
            <a:t>DISCIPLINE      Electronics and telecommunication engineering</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6290782054 </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A3D4C671-BFB0-4870-A0D1-A13617A2C893}" type="presOf" srcId="{03F28E0F-DE40-443B-80E0-35B6AE28027F}" destId="{7831546C-B66D-4B77-9A41-D6661F224D27}" srcOrd="0" destOrd="0" presId="urn:microsoft.com/office/officeart/2018/2/layout/IconVerticalSolidList"/>
    <dgm:cxn modelId="{329DC37C-AD4C-4AD3-A61F-D3979D5EB927}" type="presOf" srcId="{56E5AC1C-E7EB-4E9C-913F-6F17FC42EA5E}" destId="{2D5E6B11-B403-4EBC-8C68-393B92926B32}" srcOrd="0" destOrd="0" presId="urn:microsoft.com/office/officeart/2018/2/layout/IconVerticalSolidList"/>
    <dgm:cxn modelId="{08A0BD82-B031-4FD1-8E74-92AC3D3343D8}" type="presOf" srcId="{C449F333-F585-4C52-AA9B-FA1CD2656786}" destId="{030F61C8-990C-4D10-BBEF-342233FA90A0}"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D149FC96-D15F-4852-912F-97EA0F2D4A01}" type="presOf" srcId="{27CD96BB-1DF5-4F49-8A56-0ECEFE58B109}" destId="{C78BB61F-B34C-4D9E-8834-846E64B3BBDA}" srcOrd="0" destOrd="0" presId="urn:microsoft.com/office/officeart/2018/2/layout/IconVerticalSolidList"/>
    <dgm:cxn modelId="{58FA109A-9D8F-4E2F-BBA7-82A2309620E1}" srcId="{9C9B7794-2D6D-46E9-9962-1B7C5C651DC4}" destId="{517B3825-C1DD-4ECB-A33E-BF62AD1DE4F4}" srcOrd="3" destOrd="0" parTransId="{8A8A974B-9F64-4636-A79B-9FAE2AA95772}" sibTransId="{C8AC294C-3312-49AF-A38E-5E206CF74AA0}"/>
    <dgm:cxn modelId="{960934BD-C78C-4F85-929A-C926C11772BE}" type="presOf" srcId="{517B3825-C1DD-4ECB-A33E-BF62AD1DE4F4}" destId="{FCDF5F3F-0422-4216-9859-725C45C13341}"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CBA9CF8-1C9D-4207-952F-44D730357325}" srcId="{9C9B7794-2D6D-46E9-9962-1B7C5C651DC4}" destId="{27CD96BB-1DF5-4F49-8A56-0ECEFE58B109}" srcOrd="0" destOrd="0" parTransId="{AC80135E-C386-4567-B7E5-3606D9F21F67}" sibTransId="{9BB99E28-24BA-4DB2-8B2A-7CFA006ADAC9}"/>
    <dgm:cxn modelId="{907BE8F2-48FA-4EC1-AFB6-BCF74632EC7E}" type="presParOf" srcId="{1BAAB36A-BA34-4FF1-BB11-FA3556EE1575}" destId="{8710244F-1BE0-4052-8B44-929BBE926B06}" srcOrd="0" destOrd="0" presId="urn:microsoft.com/office/officeart/2018/2/layout/IconVerticalSolidList"/>
    <dgm:cxn modelId="{194C6FEB-F359-4235-B1D7-08173339B482}" type="presParOf" srcId="{8710244F-1BE0-4052-8B44-929BBE926B06}" destId="{4F9C88A0-F7EE-42A6-9012-DA16E41F82AD}" srcOrd="0" destOrd="0" presId="urn:microsoft.com/office/officeart/2018/2/layout/IconVerticalSolidList"/>
    <dgm:cxn modelId="{8F2A876F-742B-4A1D-BACD-C28D8C8237B8}" type="presParOf" srcId="{8710244F-1BE0-4052-8B44-929BBE926B06}" destId="{FB157A4D-A493-40A7-BB99-E6CCE70F245C}" srcOrd="1" destOrd="0" presId="urn:microsoft.com/office/officeart/2018/2/layout/IconVerticalSolidList"/>
    <dgm:cxn modelId="{7EC0BAC1-F090-4858-83D9-082758634417}" type="presParOf" srcId="{8710244F-1BE0-4052-8B44-929BBE926B06}" destId="{D997DAFB-C041-41BA-AA01-8756AB0253BC}" srcOrd="2" destOrd="0" presId="urn:microsoft.com/office/officeart/2018/2/layout/IconVerticalSolidList"/>
    <dgm:cxn modelId="{CED5F7FA-73A6-4C21-BE55-85727BBD6BE7}" type="presParOf" srcId="{8710244F-1BE0-4052-8B44-929BBE926B06}" destId="{C78BB61F-B34C-4D9E-8834-846E64B3BBDA}" srcOrd="3" destOrd="0" presId="urn:microsoft.com/office/officeart/2018/2/layout/IconVerticalSolidList"/>
    <dgm:cxn modelId="{ED9AC329-AD0E-45A9-AF4B-E104503B1FE0}" type="presParOf" srcId="{1BAAB36A-BA34-4FF1-BB11-FA3556EE1575}" destId="{65A37FE8-13B7-4B8B-B440-F6E1D4128268}" srcOrd="1" destOrd="0" presId="urn:microsoft.com/office/officeart/2018/2/layout/IconVerticalSolidList"/>
    <dgm:cxn modelId="{977BC979-5A6F-44CF-9274-54E41199DC3F}" type="presParOf" srcId="{1BAAB36A-BA34-4FF1-BB11-FA3556EE1575}" destId="{79C6B836-10A9-4E2F-8085-A9B47A40EF28}" srcOrd="2" destOrd="0" presId="urn:microsoft.com/office/officeart/2018/2/layout/IconVerticalSolidList"/>
    <dgm:cxn modelId="{DCF6FF8D-A6D4-4C5B-883D-190B93FC6C8E}" type="presParOf" srcId="{79C6B836-10A9-4E2F-8085-A9B47A40EF28}" destId="{3C9BC99C-117B-4154-A97E-1F900E65949D}" srcOrd="0" destOrd="0" presId="urn:microsoft.com/office/officeart/2018/2/layout/IconVerticalSolidList"/>
    <dgm:cxn modelId="{20152E47-447E-44BA-98D1-CB4CEE4C3BBA}" type="presParOf" srcId="{79C6B836-10A9-4E2F-8085-A9B47A40EF28}" destId="{222A8031-9FF8-41D3-BDAF-69B38489021B}" srcOrd="1" destOrd="0" presId="urn:microsoft.com/office/officeart/2018/2/layout/IconVerticalSolidList"/>
    <dgm:cxn modelId="{36EC305B-84F9-44DE-881D-7984063EF5CB}" type="presParOf" srcId="{79C6B836-10A9-4E2F-8085-A9B47A40EF28}" destId="{FC03AE11-F764-40AB-8E0E-74E01DA6A149}" srcOrd="2" destOrd="0" presId="urn:microsoft.com/office/officeart/2018/2/layout/IconVerticalSolidList"/>
    <dgm:cxn modelId="{095976DA-67E4-40DC-B7F2-4EE4C2846083}" type="presParOf" srcId="{79C6B836-10A9-4E2F-8085-A9B47A40EF28}" destId="{7831546C-B66D-4B77-9A41-D6661F224D27}" srcOrd="3" destOrd="0" presId="urn:microsoft.com/office/officeart/2018/2/layout/IconVerticalSolidList"/>
    <dgm:cxn modelId="{D59AD807-E12C-481B-A01D-38A7A9DDA968}" type="presParOf" srcId="{1BAAB36A-BA34-4FF1-BB11-FA3556EE1575}" destId="{4E834853-ED0B-4339-B89D-2FF0F41172F2}" srcOrd="3" destOrd="0" presId="urn:microsoft.com/office/officeart/2018/2/layout/IconVerticalSolidList"/>
    <dgm:cxn modelId="{6016EAE8-3476-4408-A6A0-3024B3A5ADDB}" type="presParOf" srcId="{1BAAB36A-BA34-4FF1-BB11-FA3556EE1575}" destId="{17B4EAD2-8549-4EFD-A4A1-3AA42B01E87E}" srcOrd="4" destOrd="0" presId="urn:microsoft.com/office/officeart/2018/2/layout/IconVerticalSolidList"/>
    <dgm:cxn modelId="{00E3A071-CACB-4E71-83D3-95F7A83CCDFA}" type="presParOf" srcId="{17B4EAD2-8549-4EFD-A4A1-3AA42B01E87E}" destId="{3A4AD12C-4926-4498-8881-38CA79AF12B1}" srcOrd="0" destOrd="0" presId="urn:microsoft.com/office/officeart/2018/2/layout/IconVerticalSolidList"/>
    <dgm:cxn modelId="{31352169-8BE9-47BC-BEE0-7FD620650C8B}" type="presParOf" srcId="{17B4EAD2-8549-4EFD-A4A1-3AA42B01E87E}" destId="{E9AFEF67-0FC9-462C-8EA6-FF38FB346408}" srcOrd="1" destOrd="0" presId="urn:microsoft.com/office/officeart/2018/2/layout/IconVerticalSolidList"/>
    <dgm:cxn modelId="{FA4DD7FF-AF37-43AA-80CF-42A9BBE60ECF}" type="presParOf" srcId="{17B4EAD2-8549-4EFD-A4A1-3AA42B01E87E}" destId="{113CBDEB-77BE-433F-9766-26E118B61FA7}" srcOrd="2" destOrd="0" presId="urn:microsoft.com/office/officeart/2018/2/layout/IconVerticalSolidList"/>
    <dgm:cxn modelId="{FB4F2E95-3091-4A42-AC5B-7C8C51FA4DAB}" type="presParOf" srcId="{17B4EAD2-8549-4EFD-A4A1-3AA42B01E87E}" destId="{2D5E6B11-B403-4EBC-8C68-393B92926B32}" srcOrd="3" destOrd="0" presId="urn:microsoft.com/office/officeart/2018/2/layout/IconVerticalSolidList"/>
    <dgm:cxn modelId="{854543C8-8FDF-4CDE-8BE0-2EB0326EECEA}" type="presParOf" srcId="{1BAAB36A-BA34-4FF1-BB11-FA3556EE1575}" destId="{04FB791E-CBA8-408C-8B40-9F067992484F}" srcOrd="5" destOrd="0" presId="urn:microsoft.com/office/officeart/2018/2/layout/IconVerticalSolidList"/>
    <dgm:cxn modelId="{BD7D8BF7-D942-476D-8C47-270159DF5726}" type="presParOf" srcId="{1BAAB36A-BA34-4FF1-BB11-FA3556EE1575}" destId="{5F225EA3-3D97-4718-9EAF-526D668B6249}" srcOrd="6" destOrd="0" presId="urn:microsoft.com/office/officeart/2018/2/layout/IconVerticalSolidList"/>
    <dgm:cxn modelId="{9B5DF1DD-6C3F-476A-A147-F1BB2A34B630}" type="presParOf" srcId="{5F225EA3-3D97-4718-9EAF-526D668B6249}" destId="{13D3C7A0-2113-45CC-AA29-4164452A47E8}" srcOrd="0" destOrd="0" presId="urn:microsoft.com/office/officeart/2018/2/layout/IconVerticalSolidList"/>
    <dgm:cxn modelId="{F87E89AE-35D0-433D-B43B-EB16B8C380BD}" type="presParOf" srcId="{5F225EA3-3D97-4718-9EAF-526D668B6249}" destId="{5FA4CAB5-3B69-4A39-82A9-9B1B87AD0D33}" srcOrd="1" destOrd="0" presId="urn:microsoft.com/office/officeart/2018/2/layout/IconVerticalSolidList"/>
    <dgm:cxn modelId="{2D75BBCD-D7C1-4414-9DF5-0E78BDB59C4B}" type="presParOf" srcId="{5F225EA3-3D97-4718-9EAF-526D668B6249}" destId="{53C04F33-EE82-40AC-A827-A4445BF5E7E3}" srcOrd="2" destOrd="0" presId="urn:microsoft.com/office/officeart/2018/2/layout/IconVerticalSolidList"/>
    <dgm:cxn modelId="{2C77B7FF-CFAA-4D8D-92F1-441E18083C4C}" type="presParOf" srcId="{5F225EA3-3D97-4718-9EAF-526D668B6249}" destId="{FCDF5F3F-0422-4216-9859-725C45C13341}" srcOrd="3" destOrd="0" presId="urn:microsoft.com/office/officeart/2018/2/layout/IconVerticalSolidList"/>
    <dgm:cxn modelId="{DD5E7582-ADF6-4731-ABEF-BBD15960D64F}" type="presParOf" srcId="{1BAAB36A-BA34-4FF1-BB11-FA3556EE1575}" destId="{6FF5A74D-A99E-4DD8-B1FB-F2071578171A}" srcOrd="7" destOrd="0" presId="urn:microsoft.com/office/officeart/2018/2/layout/IconVerticalSolidList"/>
    <dgm:cxn modelId="{5BC03008-D258-404F-A0BE-9F976E82B615}" type="presParOf" srcId="{1BAAB36A-BA34-4FF1-BB11-FA3556EE1575}" destId="{3F4AF127-A7FE-4E25-939D-F1FB623BA2DA}" srcOrd="8" destOrd="0" presId="urn:microsoft.com/office/officeart/2018/2/layout/IconVerticalSolidList"/>
    <dgm:cxn modelId="{E1A95F5D-AE4A-4CA5-ACC2-2BAF1FD65D94}" type="presParOf" srcId="{3F4AF127-A7FE-4E25-939D-F1FB623BA2DA}" destId="{7CA04802-0873-4E2C-B51C-4255D0D4F85A}" srcOrd="0" destOrd="0" presId="urn:microsoft.com/office/officeart/2018/2/layout/IconVerticalSolidList"/>
    <dgm:cxn modelId="{1EBEF229-0081-4C0F-975F-CF1AB07F2CCB}" type="presParOf" srcId="{3F4AF127-A7FE-4E25-939D-F1FB623BA2DA}" destId="{613C52AD-6692-456A-905D-1E2AA6AF1F02}" srcOrd="1" destOrd="0" presId="urn:microsoft.com/office/officeart/2018/2/layout/IconVerticalSolidList"/>
    <dgm:cxn modelId="{E23D9864-0F2B-4923-BE84-678B62165D63}" type="presParOf" srcId="{3F4AF127-A7FE-4E25-939D-F1FB623BA2DA}" destId="{9117EFBC-EBEC-4803-96EA-3B189F6293B6}" srcOrd="2" destOrd="0" presId="urn:microsoft.com/office/officeart/2018/2/layout/IconVerticalSolidList"/>
    <dgm:cxn modelId="{8C5AFD4B-C39C-4CAD-BF35-B99637EE666E}"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Rohan Paul</a:t>
          </a:r>
          <a:r>
            <a:rPr lang="en-US" dirty="0">
              <a:latin typeface="Century Gothic" panose="020B0502020202020204"/>
            </a:rPr>
            <a:t> </a:t>
          </a:r>
          <a:endParaRPr lang="en-US"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t>
          </a:r>
          <a:r>
            <a:rPr lang="en-US" b="0" i="0" dirty="0">
              <a:latin typeface="Century Gothic" panose="020B0502020202020204"/>
            </a:rPr>
            <a:t> </a:t>
          </a:r>
          <a:r>
            <a:rPr lang="en-US" b="0" i="0" dirty="0">
              <a:hlinkClick xmlns:r="http://schemas.openxmlformats.org/officeDocument/2006/relationships" r:id="rId1"/>
            </a:rPr>
            <a:t>rohanpaul060598@gmail.com</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Electronics and Communication Engineering</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a:t>
          </a:r>
          <a:r>
            <a:rPr lang="en-US" b="0" i="0" dirty="0">
              <a:latin typeface="Century Gothic" panose="020B0502020202020204"/>
            </a:rPr>
            <a:t>3rd</a:t>
          </a:r>
          <a:r>
            <a:rPr lang="en-US" b="0" i="0" dirty="0"/>
            <a:t>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9748864700</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Suriya </a:t>
          </a:r>
          <a:r>
            <a:rPr lang="en-US" b="0" i="0" dirty="0" err="1"/>
            <a:t>Devalan</a:t>
          </a:r>
          <a:r>
            <a:rPr lang="en-US" b="0" i="0" dirty="0"/>
            <a:t> </a:t>
          </a:r>
          <a:r>
            <a:rPr lang="en-US" dirty="0"/>
            <a:t>AR</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dirty="0"/>
            <a:t>EMAIL ID          as5539@srmist.edu.in</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Mechanical</a:t>
          </a:r>
          <a:r>
            <a:rPr lang="en-US" b="0" i="0" dirty="0">
              <a:latin typeface="Century Gothic" panose="020B0502020202020204"/>
            </a:rPr>
            <a:t> </a:t>
          </a:r>
          <a:r>
            <a:rPr lang="en-US" b="0" i="0" dirty="0"/>
            <a:t>Engineering</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8072137976</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Ved Prakash Dubey</a:t>
          </a:r>
          <a:r>
            <a:rPr lang="en-US" dirty="0">
              <a:latin typeface="Century Gothic" panose="020B0502020202020204"/>
            </a:rPr>
            <a:t> </a:t>
          </a:r>
          <a:endParaRPr lang="en-US"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hlinkClick xmlns:r="http://schemas.openxmlformats.org/officeDocument/2006/relationships" r:id="rId1"/>
            </a:rPr>
            <a:t>dvedprakash2001@gmail.com</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CSE-SWE</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US" dirty="0"/>
            <a:t>9674990810</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dirty="0"/>
            <a:t>NAME                  Pushpal Das</a:t>
          </a:r>
          <a:r>
            <a:rPr lang="en-US" dirty="0">
              <a:latin typeface="Century Gothic" panose="020B0502020202020204"/>
            </a:rPr>
            <a:t> </a:t>
          </a:r>
          <a:endParaRPr lang="en-US" dirty="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dirty="0"/>
            <a:t>EMAIL ID          </a:t>
          </a:r>
          <a:r>
            <a:rPr lang="en-US" b="0" i="0" dirty="0">
              <a:hlinkClick xmlns:r="http://schemas.openxmlformats.org/officeDocument/2006/relationships" r:id="rId1"/>
            </a:rPr>
            <a:t>pushpaldas2001@gmail.com</a:t>
          </a:r>
          <a:r>
            <a:rPr lang="en-US" dirty="0">
              <a:latin typeface="Century Gothic" panose="020B0502020202020204"/>
            </a:rPr>
            <a:t> </a:t>
          </a:r>
          <a:endParaRPr lang="en-US" dirty="0"/>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dirty="0"/>
            <a:t>DISCIPLINE      Electronics and Communication Engineering</a:t>
          </a:r>
          <a:r>
            <a:rPr lang="en-US" dirty="0">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dirty="0"/>
            <a:t>YEAR               3rd year</a:t>
          </a:r>
          <a:r>
            <a:rPr lang="en-US" dirty="0">
              <a:latin typeface="Century Gothic" panose="020B0502020202020204"/>
            </a:rPr>
            <a:t> </a:t>
          </a:r>
          <a:endParaRPr lang="en-US" dirty="0"/>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dirty="0"/>
            <a:t>MOBILE</a:t>
          </a:r>
          <a:r>
            <a:rPr lang="en-US" dirty="0">
              <a:latin typeface="Century Gothic" panose="020B0502020202020204"/>
            </a:rPr>
            <a:t>           </a:t>
          </a:r>
          <a:r>
            <a:rPr lang="en-GB" dirty="0"/>
            <a:t>8910497557</a:t>
          </a:r>
          <a:r>
            <a:rPr lang="en-GB" dirty="0">
              <a:latin typeface="Century Gothic" panose="020B0502020202020204"/>
            </a:rPr>
            <a:t> </a:t>
          </a:r>
          <a:endParaRPr lang="en-GB" dirty="0"/>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268"/>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75054" y="208855"/>
          <a:ext cx="500099" cy="500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50209" y="4268"/>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dirty="0"/>
            <a:t>NAME                Dr </a:t>
          </a:r>
          <a:r>
            <a:rPr lang="en-US" sz="1900" b="0" i="0" kern="1200" dirty="0">
              <a:latin typeface="Century Gothic" panose="020B0502020202020204"/>
            </a:rPr>
            <a:t>K. Kalimuthu.</a:t>
          </a:r>
          <a:endParaRPr lang="en-US" sz="1900" b="0" i="0" kern="1200" dirty="0"/>
        </a:p>
      </dsp:txBody>
      <dsp:txXfrm>
        <a:off x="1050209" y="4268"/>
        <a:ext cx="5054551" cy="909272"/>
      </dsp:txXfrm>
    </dsp:sp>
    <dsp:sp modelId="{3C9BC99C-117B-4154-A97E-1F900E65949D}">
      <dsp:nvSpPr>
        <dsp:cNvPr id="0" name=""/>
        <dsp:cNvSpPr/>
      </dsp:nvSpPr>
      <dsp:spPr>
        <a:xfrm>
          <a:off x="0" y="1140858"/>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75054" y="1345445"/>
          <a:ext cx="500099" cy="500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50209" y="1140858"/>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a:lnSpc>
              <a:spcPct val="100000"/>
            </a:lnSpc>
            <a:spcBef>
              <a:spcPct val="0"/>
            </a:spcBef>
            <a:spcAft>
              <a:spcPct val="35000"/>
            </a:spcAft>
            <a:buNone/>
          </a:pPr>
          <a:r>
            <a:rPr lang="en-US" sz="1900" b="0" i="0" kern="1200" dirty="0"/>
            <a:t>EMAIL ID         </a:t>
          </a:r>
          <a:r>
            <a:rPr lang="en-US" sz="1900" b="0" i="0" kern="1200" dirty="0">
              <a:latin typeface="Century Gothic" panose="020B0502020202020204"/>
            </a:rPr>
            <a:t> </a:t>
          </a:r>
          <a:r>
            <a:rPr lang="en-US" sz="1900" b="0" i="0" u="sng" kern="1200" dirty="0">
              <a:latin typeface="Century Gothic" panose="020B0502020202020204"/>
              <a:hlinkClick xmlns:r="http://schemas.openxmlformats.org/officeDocument/2006/relationships" r:id="rId5"/>
            </a:rPr>
            <a:t>kalimutk</a:t>
          </a:r>
          <a:r>
            <a:rPr lang="en-US" sz="1900" b="0" i="0" u="sng" kern="1200" dirty="0">
              <a:hlinkClick xmlns:r="http://schemas.openxmlformats.org/officeDocument/2006/relationships" r:id="rId5"/>
            </a:rPr>
            <a:t>@srmist.edu.in</a:t>
          </a:r>
          <a:r>
            <a:rPr lang="en-US" sz="1900" b="0" kern="1200" dirty="0"/>
            <a:t> .</a:t>
          </a:r>
          <a:endParaRPr lang="en-US" sz="1900" b="1" kern="1200" dirty="0"/>
        </a:p>
      </dsp:txBody>
      <dsp:txXfrm>
        <a:off x="1050209" y="1140858"/>
        <a:ext cx="5054551" cy="909272"/>
      </dsp:txXfrm>
    </dsp:sp>
    <dsp:sp modelId="{3A4AD12C-4926-4498-8881-38CA79AF12B1}">
      <dsp:nvSpPr>
        <dsp:cNvPr id="0" name=""/>
        <dsp:cNvSpPr/>
      </dsp:nvSpPr>
      <dsp:spPr>
        <a:xfrm>
          <a:off x="0" y="2277448"/>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75054" y="2482035"/>
          <a:ext cx="500099" cy="50009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50209" y="2277448"/>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dirty="0"/>
            <a:t>DISCIPLINE      </a:t>
          </a:r>
          <a:r>
            <a:rPr lang="en-US" sz="1900" b="0" i="0" kern="1200" dirty="0">
              <a:latin typeface="Century Gothic" panose="020B0502020202020204"/>
            </a:rPr>
            <a:t>Electronics</a:t>
          </a:r>
          <a:r>
            <a:rPr lang="en-US" sz="1900" kern="1200" dirty="0">
              <a:latin typeface="Century Gothic" panose="020B0502020202020204"/>
            </a:rPr>
            <a:t> and communication engineering.</a:t>
          </a:r>
          <a:endParaRPr lang="en-US" sz="1900" kern="1200" dirty="0"/>
        </a:p>
      </dsp:txBody>
      <dsp:txXfrm>
        <a:off x="1050209" y="2277448"/>
        <a:ext cx="5054551" cy="909272"/>
      </dsp:txXfrm>
    </dsp:sp>
    <dsp:sp modelId="{13D3C7A0-2113-45CC-AA29-4164452A47E8}">
      <dsp:nvSpPr>
        <dsp:cNvPr id="0" name=""/>
        <dsp:cNvSpPr/>
      </dsp:nvSpPr>
      <dsp:spPr>
        <a:xfrm>
          <a:off x="0" y="3414039"/>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75054" y="3618625"/>
          <a:ext cx="500099" cy="500099"/>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50209" y="3414039"/>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dirty="0"/>
            <a:t>YEAR               Not applicable</a:t>
          </a:r>
          <a:r>
            <a:rPr lang="en-US" sz="1900" kern="1200" dirty="0"/>
            <a:t>.</a:t>
          </a:r>
        </a:p>
      </dsp:txBody>
      <dsp:txXfrm>
        <a:off x="1050209" y="3414039"/>
        <a:ext cx="5054551" cy="909272"/>
      </dsp:txXfrm>
    </dsp:sp>
    <dsp:sp modelId="{7CA04802-0873-4E2C-B51C-4255D0D4F85A}">
      <dsp:nvSpPr>
        <dsp:cNvPr id="0" name=""/>
        <dsp:cNvSpPr/>
      </dsp:nvSpPr>
      <dsp:spPr>
        <a:xfrm>
          <a:off x="0" y="4550629"/>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75054" y="4755215"/>
          <a:ext cx="500099" cy="500099"/>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50209" y="4550629"/>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dirty="0"/>
            <a:t>MOBILE</a:t>
          </a:r>
          <a:r>
            <a:rPr lang="en-US" sz="1900" kern="1200" dirty="0">
              <a:latin typeface="Century Gothic" panose="020B0502020202020204"/>
            </a:rPr>
            <a:t>           </a:t>
          </a:r>
          <a:r>
            <a:rPr lang="en-US" sz="1900" kern="1200" dirty="0"/>
            <a:t>98416 </a:t>
          </a:r>
          <a:r>
            <a:rPr lang="en-US" sz="1900" b="0" kern="1200" dirty="0"/>
            <a:t>31531</a:t>
          </a:r>
        </a:p>
      </dsp:txBody>
      <dsp:txXfrm>
        <a:off x="1050209" y="4550629"/>
        <a:ext cx="5054551" cy="9092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NAME                  Aryan </a:t>
          </a:r>
          <a:r>
            <a:rPr lang="en-US" sz="1800" kern="1200" dirty="0"/>
            <a:t>N</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EMAIL ID          </a:t>
          </a:r>
          <a:r>
            <a:rPr lang="en-US" sz="1800" b="0" i="0" kern="1200" dirty="0">
              <a:hlinkClick xmlns:r="http://schemas.openxmlformats.org/officeDocument/2006/relationships" r:id="rId5"/>
            </a:rPr>
            <a:t>panakalaryan@gmail.com</a:t>
          </a:r>
          <a:r>
            <a:rPr lang="en-US" sz="1800" kern="1200" dirty="0"/>
            <a:t> </a:t>
          </a:r>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DISCIPLINE      CSE Cloud </a:t>
          </a:r>
          <a:r>
            <a:rPr lang="en-US" sz="1800" kern="1200" dirty="0"/>
            <a:t>Computing</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YEAR               3rd year</a:t>
          </a:r>
          <a:r>
            <a:rPr lang="en-US" sz="1800" kern="1200" dirty="0">
              <a:latin typeface="Century Gothic" panose="020B0502020202020204"/>
            </a:rPr>
            <a:t> </a:t>
          </a:r>
          <a:endParaRPr lang="en-US" sz="18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dirty="0"/>
            <a:t>MOBILE</a:t>
          </a:r>
          <a:r>
            <a:rPr lang="en-US" sz="1800" kern="1200" dirty="0">
              <a:latin typeface="Century Gothic" panose="020B0502020202020204"/>
            </a:rPr>
            <a:t>           </a:t>
          </a:r>
          <a:r>
            <a:rPr lang="en-US" sz="1800" kern="1200" dirty="0"/>
            <a:t>9978115598</a:t>
          </a:r>
        </a:p>
      </dsp:txBody>
      <dsp:txXfrm>
        <a:off x="1089064" y="4718990"/>
        <a:ext cx="5120079" cy="942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a:lnSpc>
              <a:spcPct val="100000"/>
            </a:lnSpc>
            <a:spcBef>
              <a:spcPct val="0"/>
            </a:spcBef>
            <a:spcAft>
              <a:spcPct val="35000"/>
            </a:spcAft>
            <a:buNone/>
          </a:pPr>
          <a:r>
            <a:rPr lang="en-US" sz="1900" b="0" i="0" kern="1200" dirty="0"/>
            <a:t>NAME                  Abhishek </a:t>
          </a:r>
          <a:r>
            <a:rPr lang="en-US" sz="1900" kern="1200" dirty="0"/>
            <a:t>Sarkar</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rtl="0">
            <a:lnSpc>
              <a:spcPct val="100000"/>
            </a:lnSpc>
            <a:spcBef>
              <a:spcPct val="0"/>
            </a:spcBef>
            <a:spcAft>
              <a:spcPct val="35000"/>
            </a:spcAft>
            <a:buNone/>
          </a:pPr>
          <a:r>
            <a:rPr lang="en-US" sz="1900" b="0" i="0" kern="1200" dirty="0"/>
            <a:t>EMAIL ID          </a:t>
          </a:r>
          <a:r>
            <a:rPr lang="en-US" sz="1900" b="0" i="0" kern="1200" dirty="0">
              <a:hlinkClick xmlns:r="http://schemas.openxmlformats.org/officeDocument/2006/relationships" r:id="rId5"/>
            </a:rPr>
            <a:t>abhisrkr007@gmail.com</a:t>
          </a:r>
          <a:r>
            <a:rPr lang="en-US" sz="1900" kern="1200" dirty="0"/>
            <a:t>  </a:t>
          </a:r>
          <a:r>
            <a:rPr lang="en-US" sz="1900" kern="1200" dirty="0">
              <a:latin typeface="Century Gothic" panose="020B0502020202020204"/>
            </a:rPr>
            <a:t> </a:t>
          </a:r>
          <a:endParaRPr lang="en-US" sz="19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a:lnSpc>
              <a:spcPct val="100000"/>
            </a:lnSpc>
            <a:spcBef>
              <a:spcPct val="0"/>
            </a:spcBef>
            <a:spcAft>
              <a:spcPct val="35000"/>
            </a:spcAft>
            <a:buNone/>
          </a:pPr>
          <a:r>
            <a:rPr lang="en-US" sz="1900" b="0" i="0" kern="1200" dirty="0"/>
            <a:t>DISCIPLINE      Electronics and telecommunication engineering</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a:lnSpc>
              <a:spcPct val="100000"/>
            </a:lnSpc>
            <a:spcBef>
              <a:spcPct val="0"/>
            </a:spcBef>
            <a:spcAft>
              <a:spcPct val="35000"/>
            </a:spcAft>
            <a:buNone/>
          </a:pPr>
          <a:r>
            <a:rPr lang="en-US" sz="1900" b="0" i="0" kern="1200" dirty="0"/>
            <a:t>YEAR               3rd year</a:t>
          </a:r>
          <a:r>
            <a:rPr lang="en-US" sz="1900" kern="1200" dirty="0">
              <a:latin typeface="Century Gothic" panose="020B0502020202020204"/>
            </a:rPr>
            <a:t> </a:t>
          </a:r>
          <a:endParaRPr lang="en-US" sz="19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rtl="0">
            <a:lnSpc>
              <a:spcPct val="100000"/>
            </a:lnSpc>
            <a:spcBef>
              <a:spcPct val="0"/>
            </a:spcBef>
            <a:spcAft>
              <a:spcPct val="35000"/>
            </a:spcAft>
            <a:buNone/>
          </a:pPr>
          <a:r>
            <a:rPr lang="en-US" sz="1900" b="0" i="0" kern="1200" dirty="0"/>
            <a:t>MOBILE</a:t>
          </a:r>
          <a:r>
            <a:rPr lang="en-US" sz="1900" kern="1200" dirty="0">
              <a:latin typeface="Century Gothic" panose="020B0502020202020204"/>
            </a:rPr>
            <a:t>           </a:t>
          </a:r>
          <a:r>
            <a:rPr lang="en-US" sz="1900" kern="1200" dirty="0"/>
            <a:t>6290782054 </a:t>
          </a:r>
        </a:p>
      </dsp:txBody>
      <dsp:txXfrm>
        <a:off x="1089064" y="4718990"/>
        <a:ext cx="5120079" cy="942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NAME                  Rohan Paul</a:t>
          </a:r>
          <a:r>
            <a:rPr lang="en-US" sz="1600" kern="1200" dirty="0">
              <a:latin typeface="Century Gothic" panose="020B0502020202020204"/>
            </a:rPr>
            <a:t> </a:t>
          </a:r>
          <a:endParaRPr lang="en-US" sz="1600" kern="1200" dirty="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EMAIL ID         </a:t>
          </a:r>
          <a:r>
            <a:rPr lang="en-US" sz="1600" b="0" i="0" kern="1200" dirty="0">
              <a:latin typeface="Century Gothic" panose="020B0502020202020204"/>
            </a:rPr>
            <a:t> </a:t>
          </a:r>
          <a:r>
            <a:rPr lang="en-US" sz="1600" b="0" i="0" kern="1200" dirty="0">
              <a:hlinkClick xmlns:r="http://schemas.openxmlformats.org/officeDocument/2006/relationships" r:id="rId5"/>
            </a:rPr>
            <a:t>rohanpaul060598@gmail.com</a:t>
          </a:r>
          <a:r>
            <a:rPr lang="en-US" sz="1600" kern="1200" dirty="0">
              <a:latin typeface="Century Gothic" panose="020B0502020202020204"/>
            </a:rPr>
            <a:t>  </a:t>
          </a:r>
          <a:endParaRPr lang="en-US" sz="16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DISCIPLINE      Electronics and Communication Engineering</a:t>
          </a:r>
          <a:r>
            <a:rPr lang="en-US" sz="16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YEAR               </a:t>
          </a:r>
          <a:r>
            <a:rPr lang="en-US" sz="1600" b="0" i="0" kern="1200" dirty="0">
              <a:latin typeface="Century Gothic" panose="020B0502020202020204"/>
            </a:rPr>
            <a:t>3rd</a:t>
          </a:r>
          <a:r>
            <a:rPr lang="en-US" sz="1600" b="0" i="0" kern="1200" dirty="0"/>
            <a:t> year</a:t>
          </a:r>
          <a:r>
            <a:rPr lang="en-US" sz="1600" kern="1200" dirty="0">
              <a:latin typeface="Century Gothic" panose="020B0502020202020204"/>
            </a:rPr>
            <a:t> </a:t>
          </a:r>
          <a:endParaRPr lang="en-US" sz="16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MOBILE</a:t>
          </a:r>
          <a:r>
            <a:rPr lang="en-US" sz="1600" kern="1200" dirty="0">
              <a:latin typeface="Century Gothic" panose="020B0502020202020204"/>
            </a:rPr>
            <a:t>           </a:t>
          </a:r>
          <a:r>
            <a:rPr lang="en-US" sz="1600" kern="1200" dirty="0"/>
            <a:t>9748864700</a:t>
          </a:r>
        </a:p>
      </dsp:txBody>
      <dsp:txXfrm>
        <a:off x="1089064" y="4718990"/>
        <a:ext cx="5120079" cy="9429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NAME                  Suriya </a:t>
          </a:r>
          <a:r>
            <a:rPr lang="en-US" sz="1600" b="0" i="0" kern="1200" dirty="0" err="1"/>
            <a:t>Devalan</a:t>
          </a:r>
          <a:r>
            <a:rPr lang="en-US" sz="1600" b="0" i="0" kern="1200" dirty="0"/>
            <a:t> </a:t>
          </a:r>
          <a:r>
            <a:rPr lang="en-US" sz="1600" kern="1200" dirty="0"/>
            <a:t>AR</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EMAIL ID          as5539@srmist.edu.in</a:t>
          </a:r>
          <a:r>
            <a:rPr lang="en-US" sz="1600" kern="1200" dirty="0">
              <a:latin typeface="Century Gothic" panose="020B0502020202020204"/>
            </a:rPr>
            <a:t> </a:t>
          </a:r>
          <a:endParaRPr lang="en-US" sz="16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DISCIPLINE      Mechanical</a:t>
          </a:r>
          <a:r>
            <a:rPr lang="en-US" sz="1600" b="0" i="0" kern="1200" dirty="0">
              <a:latin typeface="Century Gothic" panose="020B0502020202020204"/>
            </a:rPr>
            <a:t> </a:t>
          </a:r>
          <a:r>
            <a:rPr lang="en-US" sz="1600" b="0" i="0" kern="1200" dirty="0"/>
            <a:t>Engineering</a:t>
          </a:r>
          <a:r>
            <a:rPr lang="en-US" sz="16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YEAR               3rd year</a:t>
          </a:r>
          <a:r>
            <a:rPr lang="en-US" sz="1600" kern="1200" dirty="0">
              <a:latin typeface="Century Gothic" panose="020B0502020202020204"/>
            </a:rPr>
            <a:t> </a:t>
          </a:r>
          <a:endParaRPr lang="en-US" sz="16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MOBILE</a:t>
          </a:r>
          <a:r>
            <a:rPr lang="en-US" sz="1600" kern="1200" dirty="0">
              <a:latin typeface="Century Gothic" panose="020B0502020202020204"/>
            </a:rPr>
            <a:t>           </a:t>
          </a:r>
          <a:r>
            <a:rPr lang="en-US" sz="1600" kern="1200" dirty="0"/>
            <a:t>8072137976</a:t>
          </a:r>
        </a:p>
      </dsp:txBody>
      <dsp:txXfrm>
        <a:off x="1089064" y="4718990"/>
        <a:ext cx="5120079" cy="9429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NAME                  Ved Prakash Dubey</a:t>
          </a:r>
          <a:r>
            <a:rPr lang="en-US" sz="1600" kern="1200" dirty="0">
              <a:latin typeface="Century Gothic" panose="020B0502020202020204"/>
            </a:rPr>
            <a:t> </a:t>
          </a:r>
          <a:endParaRPr lang="en-US" sz="1600" kern="1200" dirty="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a:lnSpc>
              <a:spcPct val="100000"/>
            </a:lnSpc>
            <a:spcBef>
              <a:spcPct val="0"/>
            </a:spcBef>
            <a:spcAft>
              <a:spcPct val="35000"/>
            </a:spcAft>
            <a:buNone/>
          </a:pPr>
          <a:r>
            <a:rPr lang="en-US" sz="1600" b="0" i="0" kern="1200" dirty="0"/>
            <a:t>EMAIL ID          </a:t>
          </a:r>
          <a:r>
            <a:rPr lang="en-US" sz="1600" b="0" i="0" kern="1200" dirty="0">
              <a:hlinkClick xmlns:r="http://schemas.openxmlformats.org/officeDocument/2006/relationships" r:id="rId5"/>
            </a:rPr>
            <a:t>dvedprakash2001@gmail.com</a:t>
          </a:r>
          <a:r>
            <a:rPr lang="en-US" sz="1600" kern="1200" dirty="0">
              <a:latin typeface="Century Gothic" panose="020B0502020202020204"/>
            </a:rPr>
            <a:t> </a:t>
          </a:r>
          <a:endParaRPr lang="en-US" sz="16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DISCIPLINE      CSE-SWE</a:t>
          </a:r>
          <a:r>
            <a:rPr lang="en-US" sz="16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YEAR               3rd year</a:t>
          </a:r>
          <a:r>
            <a:rPr lang="en-US" sz="1600" kern="1200" dirty="0">
              <a:latin typeface="Century Gothic" panose="020B0502020202020204"/>
            </a:rPr>
            <a:t> </a:t>
          </a:r>
          <a:endParaRPr lang="en-US" sz="16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dirty="0"/>
            <a:t>MOBILE</a:t>
          </a:r>
          <a:r>
            <a:rPr lang="en-US" sz="1600" kern="1200" dirty="0">
              <a:latin typeface="Century Gothic" panose="020B0502020202020204"/>
            </a:rPr>
            <a:t>           </a:t>
          </a:r>
          <a:r>
            <a:rPr lang="en-US" sz="1600" kern="1200" dirty="0"/>
            <a:t>9674990810</a:t>
          </a:r>
        </a:p>
      </dsp:txBody>
      <dsp:txXfrm>
        <a:off x="1089064" y="4718990"/>
        <a:ext cx="5120079" cy="9429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NAME                  Pushpal Das</a:t>
          </a:r>
          <a:r>
            <a:rPr lang="en-US" sz="1700" kern="1200" dirty="0">
              <a:latin typeface="Century Gothic" panose="020B0502020202020204"/>
            </a:rPr>
            <a:t> </a:t>
          </a:r>
          <a:endParaRPr lang="en-US" sz="1700" kern="1200" dirty="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a:lnSpc>
              <a:spcPct val="100000"/>
            </a:lnSpc>
            <a:spcBef>
              <a:spcPct val="0"/>
            </a:spcBef>
            <a:spcAft>
              <a:spcPct val="35000"/>
            </a:spcAft>
            <a:buNone/>
          </a:pPr>
          <a:r>
            <a:rPr lang="en-US" sz="1700" b="0" i="0" kern="1200" dirty="0"/>
            <a:t>EMAIL ID          </a:t>
          </a:r>
          <a:r>
            <a:rPr lang="en-US" sz="1700" b="0" i="0" kern="1200" dirty="0">
              <a:hlinkClick xmlns:r="http://schemas.openxmlformats.org/officeDocument/2006/relationships" r:id="rId5"/>
            </a:rPr>
            <a:t>pushpaldas2001@gmail.com</a:t>
          </a:r>
          <a:r>
            <a:rPr lang="en-US" sz="1700" kern="1200" dirty="0">
              <a:latin typeface="Century Gothic" panose="020B0502020202020204"/>
            </a:rPr>
            <a:t> </a:t>
          </a:r>
          <a:endParaRPr lang="en-US" sz="1700" kern="1200" dirty="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DISCIPLINE      Electronics and Communication Engineering</a:t>
          </a:r>
          <a:r>
            <a:rPr lang="en-US" sz="1700" kern="1200" dirty="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YEAR               3rd year</a:t>
          </a:r>
          <a:r>
            <a:rPr lang="en-US" sz="1700" kern="1200" dirty="0">
              <a:latin typeface="Century Gothic" panose="020B0502020202020204"/>
            </a:rPr>
            <a:t> </a:t>
          </a:r>
          <a:endParaRPr lang="en-US" sz="1700" kern="1200" dirty="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dirty="0"/>
            <a:t>MOBILE</a:t>
          </a:r>
          <a:r>
            <a:rPr lang="en-US" sz="1700" kern="1200" dirty="0">
              <a:latin typeface="Century Gothic" panose="020B0502020202020204"/>
            </a:rPr>
            <a:t>           </a:t>
          </a:r>
          <a:r>
            <a:rPr lang="en-GB" sz="1700" kern="1200" dirty="0"/>
            <a:t>8910497557</a:t>
          </a:r>
          <a:r>
            <a:rPr lang="en-GB" sz="1700" kern="1200" dirty="0">
              <a:latin typeface="Century Gothic" panose="020B0502020202020204"/>
            </a:rPr>
            <a:t> </a:t>
          </a:r>
          <a:endParaRPr lang="en-GB" sz="1700" kern="1200" dirty="0"/>
        </a:p>
      </dsp:txBody>
      <dsp:txXfrm>
        <a:off x="1089064" y="4718990"/>
        <a:ext cx="5120079" cy="9429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23/02/2022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23/02/2022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23/02/2022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0737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9580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75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045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Footer Placeholder 7"/>
          <p:cNvSpPr txBox="1">
            <a:spLocks noGrp="1"/>
          </p:cNvSpPr>
          <p:nvPr>
            <p:ph type="ftr" sz="quarter" idx="9"/>
          </p:nvPr>
        </p:nvSpPr>
        <p:spPr/>
        <p:txBody>
          <a:bodyPr/>
          <a:lstStyle>
            <a:lvl1pPr>
              <a:defRPr/>
            </a:lvl1pPr>
          </a:lstStyle>
          <a:p>
            <a:pPr lvl="0"/>
            <a:endParaRPr lang="en-US"/>
          </a:p>
        </p:txBody>
      </p:sp>
      <p:sp>
        <p:nvSpPr>
          <p:cNvPr id="3" name="Slide Number Placeholder 8"/>
          <p:cNvSpPr txBox="1">
            <a:spLocks noGrp="1"/>
          </p:cNvSpPr>
          <p:nvPr>
            <p:ph type="sldNum" sz="quarter" idx="8"/>
          </p:nvPr>
        </p:nvSpPr>
        <p:spPr/>
        <p:txBody>
          <a:bodyPr/>
          <a:lstStyle>
            <a:lvl1pPr>
              <a:defRPr/>
            </a:lvl1pPr>
          </a:lstStyle>
          <a:p>
            <a:pPr lvl="0"/>
            <a:fld id="{ECA9C469-9E35-4048-BDE7-4AC3AD5A911A}" type="slidenum">
              <a:t>‹#›</a:t>
            </a:fld>
            <a:endParaRPr lang="en-US"/>
          </a:p>
        </p:txBody>
      </p:sp>
    </p:spTree>
    <p:extLst>
      <p:ext uri="{BB962C8B-B14F-4D97-AF65-F5344CB8AC3E}">
        <p14:creationId xmlns:p14="http://schemas.microsoft.com/office/powerpoint/2010/main" val="2739304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845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975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86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23/02/2022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303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157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949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extBox 11"/>
          <p:cNvSpPr txBox="1"/>
          <p:nvPr/>
        </p:nvSpPr>
        <p:spPr>
          <a:xfrm>
            <a:off x="898297" y="971257"/>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
        <p:nvSpPr>
          <p:cNvPr id="3" name="TextBox 14"/>
          <p:cNvSpPr txBox="1"/>
          <p:nvPr/>
        </p:nvSpPr>
        <p:spPr>
          <a:xfrm>
            <a:off x="9330491" y="2613784"/>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Tree>
    <p:extLst>
      <p:ext uri="{BB962C8B-B14F-4D97-AF65-F5344CB8AC3E}">
        <p14:creationId xmlns:p14="http://schemas.microsoft.com/office/powerpoint/2010/main" val="2754576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725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124703" y="2667003"/>
            <a:ext cx="2932115" cy="3589340"/>
          </a:xfrm>
        </p:spPr>
        <p:txBody>
          <a:bodyPr/>
          <a:lstStyle>
            <a:lvl1pPr marL="0" indent="0">
              <a:buNone/>
              <a:defRPr sz="1400"/>
            </a:lvl1pPr>
          </a:lstStyle>
          <a:p>
            <a:pPr lvl="0"/>
            <a:r>
              <a:rPr lang="en-US"/>
              <a:t>Click to edit Master text styles</a:t>
            </a:r>
          </a:p>
        </p:txBody>
      </p:sp>
      <p:cxnSp>
        <p:nvCxnSpPr>
          <p:cNvPr id="3" name="Straight Connector 16"/>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4" name="Straight Connector 17"/>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5" name="Date Placeholder 3"/>
          <p:cNvSpPr txBox="1">
            <a:spLocks noGrp="1"/>
          </p:cNvSpPr>
          <p:nvPr>
            <p:ph type="dt" sz="half" idx="7"/>
          </p:nvPr>
        </p:nvSpPr>
        <p:spPr/>
        <p:txBody>
          <a:bodyPr/>
          <a:lstStyle>
            <a:lvl1pPr>
              <a:defRPr/>
            </a:lvl1pPr>
          </a:lstStyle>
          <a:p>
            <a:pPr lvl="0"/>
            <a:fld id="{84FA4C32-796B-4EF2-844A-BCEE91963A0B}" type="datetime1">
              <a:rPr lang="en-US"/>
              <a:pPr lvl="0"/>
              <a:t>2/23/2022</a:t>
            </a:fld>
            <a:endParaRPr lang="en-US"/>
          </a:p>
        </p:txBody>
      </p:sp>
      <p:sp>
        <p:nvSpPr>
          <p:cNvPr id="6" name="Footer Placeholder 4"/>
          <p:cNvSpPr txBox="1">
            <a:spLocks noGrp="1"/>
          </p:cNvSpPr>
          <p:nvPr>
            <p:ph type="ftr" sz="quarter" idx="9"/>
          </p:nvPr>
        </p:nvSpPr>
        <p:spPr/>
        <p:txBody>
          <a:bodyPr/>
          <a:lstStyle>
            <a:lvl1pPr>
              <a:defRPr/>
            </a:lvl1pPr>
          </a:lstStyle>
          <a:p>
            <a:pPr lvl="0"/>
            <a:endParaRPr lang="en-US"/>
          </a:p>
        </p:txBody>
      </p:sp>
      <p:sp>
        <p:nvSpPr>
          <p:cNvPr id="7" name="Slide Number Placeholder 5"/>
          <p:cNvSpPr txBox="1">
            <a:spLocks noGrp="1"/>
          </p:cNvSpPr>
          <p:nvPr>
            <p:ph type="sldNum" sz="quarter" idx="8"/>
          </p:nvPr>
        </p:nvSpPr>
        <p:spPr/>
        <p:txBody>
          <a:bodyPr/>
          <a:lstStyle>
            <a:lvl1pPr>
              <a:defRPr/>
            </a:lvl1pPr>
          </a:lstStyle>
          <a:p>
            <a:pPr lvl="0"/>
            <a:fld id="{BAE953B2-CA8B-41E6-9529-BBB8CED4263D}" type="slidenum">
              <a:t>‹#›</a:t>
            </a:fld>
            <a:endParaRPr lang="en-US"/>
          </a:p>
        </p:txBody>
      </p:sp>
    </p:spTree>
    <p:extLst>
      <p:ext uri="{BB962C8B-B14F-4D97-AF65-F5344CB8AC3E}">
        <p14:creationId xmlns:p14="http://schemas.microsoft.com/office/powerpoint/2010/main" val="3104240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3888019" y="4827209"/>
            <a:ext cx="2934410" cy="659190"/>
          </a:xfrm>
        </p:spPr>
        <p:txBody>
          <a:bodyPr/>
          <a:lstStyle>
            <a:lvl1pPr marL="0" indent="0">
              <a:buNone/>
              <a:defRPr sz="1400"/>
            </a:lvl1pPr>
          </a:lstStyle>
          <a:p>
            <a:pPr lvl="0"/>
            <a:r>
              <a:rPr lang="en-US"/>
              <a:t>Click to edit Master text styles</a:t>
            </a:r>
          </a:p>
        </p:txBody>
      </p:sp>
      <p:sp>
        <p:nvSpPr>
          <p:cNvPr id="3" name="Text Placeholder 4"/>
          <p:cNvSpPr txBox="1">
            <a:spLocks noGrp="1"/>
          </p:cNvSpPr>
          <p:nvPr>
            <p:ph type="body" idx="4294967295"/>
          </p:nvPr>
        </p:nvSpPr>
        <p:spPr>
          <a:xfrm>
            <a:off x="7124703" y="4250945"/>
            <a:ext cx="2932115"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Picture Placeholder 2"/>
          <p:cNvSpPr txBox="1">
            <a:spLocks noGrp="1"/>
          </p:cNvSpPr>
          <p:nvPr>
            <p:ph type="pic" idx="4294967295"/>
          </p:nvPr>
        </p:nvSpPr>
        <p:spPr>
          <a:xfrm>
            <a:off x="7124703" y="2209803"/>
            <a:ext cx="2932115" cy="1524003"/>
          </a:xfrm>
          <a:effectLst>
            <a:outerShdw dist="50804" dir="5400000" algn="tl">
              <a:srgbClr val="000000">
                <a:alpha val="43000"/>
              </a:srgbClr>
            </a:outerShdw>
          </a:effectLst>
        </p:spPr>
        <p:txBody>
          <a:bodyPr anchorCtr="1"/>
          <a:lstStyle>
            <a:lvl1pPr marL="0" indent="0" algn="ctr">
              <a:buNone/>
              <a:defRPr sz="1600"/>
            </a:lvl1pPr>
          </a:lstStyle>
          <a:p>
            <a:pPr lvl="0"/>
            <a:endParaRPr lang="en-US"/>
          </a:p>
        </p:txBody>
      </p:sp>
      <p:sp>
        <p:nvSpPr>
          <p:cNvPr id="5" name="Text Placeholder 3"/>
          <p:cNvSpPr txBox="1">
            <a:spLocks noGrp="1"/>
          </p:cNvSpPr>
          <p:nvPr>
            <p:ph type="body" idx="4294967295"/>
          </p:nvPr>
        </p:nvSpPr>
        <p:spPr>
          <a:xfrm>
            <a:off x="7124575" y="4827209"/>
            <a:ext cx="2936001" cy="659190"/>
          </a:xfrm>
        </p:spPr>
        <p:txBody>
          <a:bodyPr/>
          <a:lstStyle>
            <a:lvl1pPr marL="0" indent="0">
              <a:buNone/>
              <a:defRPr sz="1400"/>
            </a:lvl1pPr>
          </a:lstStyle>
          <a:p>
            <a:pPr lvl="0"/>
            <a:r>
              <a:rPr lang="en-US"/>
              <a:t>Click to edit Master text styles</a:t>
            </a:r>
          </a:p>
        </p:txBody>
      </p:sp>
      <p:cxnSp>
        <p:nvCxnSpPr>
          <p:cNvPr id="6" name="Straight Connector 18"/>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7" name="Straight Connector 19"/>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8" name="Date Placeholder 3"/>
          <p:cNvSpPr txBox="1">
            <a:spLocks noGrp="1"/>
          </p:cNvSpPr>
          <p:nvPr>
            <p:ph type="dt" sz="half" idx="7"/>
          </p:nvPr>
        </p:nvSpPr>
        <p:spPr/>
        <p:txBody>
          <a:bodyPr/>
          <a:lstStyle>
            <a:lvl1pPr>
              <a:defRPr/>
            </a:lvl1pPr>
          </a:lstStyle>
          <a:p>
            <a:pPr lvl="0"/>
            <a:fld id="{AC397691-4C18-49E8-9DDF-371CFD129246}" type="datetime1">
              <a:rPr lang="en-US"/>
              <a:pPr lvl="0"/>
              <a:t>2/23/2022</a:t>
            </a:fld>
            <a:endParaRPr lang="en-US"/>
          </a:p>
        </p:txBody>
      </p:sp>
      <p:sp>
        <p:nvSpPr>
          <p:cNvPr id="9" name="Footer Placeholder 4"/>
          <p:cNvSpPr txBox="1">
            <a:spLocks noGrp="1"/>
          </p:cNvSpPr>
          <p:nvPr>
            <p:ph type="ftr" sz="quarter" idx="9"/>
          </p:nvPr>
        </p:nvSpPr>
        <p:spPr/>
        <p:txBody>
          <a:bodyPr/>
          <a:lstStyle>
            <a:lvl1pPr>
              <a:defRPr/>
            </a:lvl1pPr>
          </a:lstStyle>
          <a:p>
            <a:pPr lvl="0"/>
            <a:endParaRPr lang="en-US"/>
          </a:p>
        </p:txBody>
      </p:sp>
      <p:sp>
        <p:nvSpPr>
          <p:cNvPr id="10" name="Slide Number Placeholder 5"/>
          <p:cNvSpPr txBox="1">
            <a:spLocks noGrp="1"/>
          </p:cNvSpPr>
          <p:nvPr>
            <p:ph type="sldNum" sz="quarter" idx="8"/>
          </p:nvPr>
        </p:nvSpPr>
        <p:spPr/>
        <p:txBody>
          <a:bodyPr/>
          <a:lstStyle>
            <a:lvl1pPr>
              <a:defRPr/>
            </a:lvl1pPr>
          </a:lstStyle>
          <a:p>
            <a:pPr lvl="0"/>
            <a:fld id="{DF717B15-1007-4381-9E2E-92383FE93263}" type="slidenum">
              <a:t>‹#›</a:t>
            </a:fld>
            <a:endParaRPr lang="en-US"/>
          </a:p>
        </p:txBody>
      </p:sp>
    </p:spTree>
    <p:extLst>
      <p:ext uri="{BB962C8B-B14F-4D97-AF65-F5344CB8AC3E}">
        <p14:creationId xmlns:p14="http://schemas.microsoft.com/office/powerpoint/2010/main" val="741160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543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2812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47038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23/02/2022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45522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04075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27825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702309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531063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966358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691698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077855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350114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30501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23/02/2022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537560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58454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363036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34852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26873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36024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23/02/2022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23/02/2022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23/02/2022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23/02/2022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23/02/2022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3.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5.png"/><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4.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23/02/2022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pic>
        <p:nvPicPr>
          <p:cNvPr id="2" name="Picture 7"/>
          <p:cNvPicPr>
            <a:picLocks noChangeAspect="1"/>
          </p:cNvPicPr>
          <p:nvPr/>
        </p:nvPicPr>
        <p:blipFill>
          <a:blip r:embed="rId20"/>
          <a:srcRect l="3613"/>
          <a:stretch>
            <a:fillRect/>
          </a:stretch>
        </p:blipFill>
        <p:spPr>
          <a:xfrm>
            <a:off x="0" y="2669682"/>
            <a:ext cx="4037011" cy="4188317"/>
          </a:xfrm>
          <a:prstGeom prst="rect">
            <a:avLst/>
          </a:prstGeom>
          <a:noFill/>
          <a:ln cap="flat">
            <a:noFill/>
          </a:ln>
        </p:spPr>
      </p:pic>
      <p:pic>
        <p:nvPicPr>
          <p:cNvPr id="3" name="Picture 6"/>
          <p:cNvPicPr>
            <a:picLocks noChangeAspect="1"/>
          </p:cNvPicPr>
          <p:nvPr/>
        </p:nvPicPr>
        <p:blipFill>
          <a:blip r:embed="rId21"/>
          <a:srcRect l="35640"/>
          <a:stretch>
            <a:fillRect/>
          </a:stretch>
        </p:blipFill>
        <p:spPr>
          <a:xfrm>
            <a:off x="0" y="2892347"/>
            <a:ext cx="1522411" cy="2365452"/>
          </a:xfrm>
          <a:prstGeom prst="rect">
            <a:avLst/>
          </a:prstGeom>
          <a:noFill/>
          <a:ln cap="flat">
            <a:noFill/>
          </a:ln>
        </p:spPr>
      </p:pic>
      <p:sp>
        <p:nvSpPr>
          <p:cNvPr id="4" name="Oval 15"/>
          <p:cNvSpPr/>
          <p:nvPr/>
        </p:nvSpPr>
        <p:spPr>
          <a:xfrm>
            <a:off x="8609011" y="1676396"/>
            <a:ext cx="2819396" cy="28193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50B9C1">
                  <a:alpha val="7000"/>
                </a:srgbClr>
              </a:gs>
              <a:gs pos="100000">
                <a:srgbClr val="50B9C1">
                  <a:alpha val="6000"/>
                </a:srgbClr>
              </a:gs>
            </a:gsLst>
            <a:path path="circle">
              <a:fillToRect l="50000" t="50000" r="50000" b="50000"/>
            </a:path>
          </a:gra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pic>
        <p:nvPicPr>
          <p:cNvPr id="5" name="Picture 8"/>
          <p:cNvPicPr>
            <a:picLocks noChangeAspect="1"/>
          </p:cNvPicPr>
          <p:nvPr/>
        </p:nvPicPr>
        <p:blipFill>
          <a:blip r:embed="rId22"/>
          <a:srcRect t="28813"/>
          <a:stretch>
            <a:fillRect/>
          </a:stretch>
        </p:blipFill>
        <p:spPr>
          <a:xfrm>
            <a:off x="7999408" y="0"/>
            <a:ext cx="1603391" cy="1141408"/>
          </a:xfrm>
          <a:prstGeom prst="rect">
            <a:avLst/>
          </a:prstGeom>
          <a:noFill/>
          <a:ln cap="flat">
            <a:noFill/>
          </a:ln>
        </p:spPr>
      </p:pic>
      <p:pic>
        <p:nvPicPr>
          <p:cNvPr id="6" name="Picture 9"/>
          <p:cNvPicPr>
            <a:picLocks noChangeAspect="1"/>
          </p:cNvPicPr>
          <p:nvPr/>
        </p:nvPicPr>
        <p:blipFill>
          <a:blip r:embed="rId23"/>
          <a:srcRect b="23320"/>
          <a:stretch>
            <a:fillRect/>
          </a:stretch>
        </p:blipFill>
        <p:spPr>
          <a:xfrm>
            <a:off x="8605875" y="6096003"/>
            <a:ext cx="993733" cy="761996"/>
          </a:xfrm>
          <a:prstGeom prst="rect">
            <a:avLst/>
          </a:prstGeom>
          <a:noFill/>
          <a:ln cap="flat">
            <a:noFill/>
          </a:ln>
        </p:spPr>
      </p:pic>
      <p:sp>
        <p:nvSpPr>
          <p:cNvPr id="7" name="Rectangle 13"/>
          <p:cNvSpPr/>
          <p:nvPr/>
        </p:nvSpPr>
        <p:spPr>
          <a:xfrm>
            <a:off x="10437811" y="0"/>
            <a:ext cx="685800" cy="1143000"/>
          </a:xfrm>
          <a:prstGeom prst="rect">
            <a:avLst/>
          </a:prstGeom>
          <a:solidFill>
            <a:srgbClr val="B01513"/>
          </a:solidFill>
          <a:ln cap="flat">
            <a:noFill/>
            <a:prstDash val="solid"/>
          </a:ln>
          <a:effectLst>
            <a:outerShdw dist="25402" dir="5400000" algn="tl">
              <a:srgbClr val="000000">
                <a:alpha val="45000"/>
              </a:srgbClr>
            </a:outerShdw>
          </a:effectLst>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sp>
        <p:nvSpPr>
          <p:cNvPr id="8" name="Title Placeholder 1"/>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Click to edit Master title style</a:t>
            </a:r>
          </a:p>
        </p:txBody>
      </p:sp>
      <p:sp>
        <p:nvSpPr>
          <p:cNvPr id="9" name="Text Placeholder 2"/>
          <p:cNvSpPr txBox="1">
            <a:spLocks noGrp="1"/>
          </p:cNvSpPr>
          <p:nvPr>
            <p:ph type="body" idx="1"/>
          </p:nvPr>
        </p:nvSpPr>
        <p:spPr>
          <a:xfrm>
            <a:off x="1103315" y="2052919"/>
            <a:ext cx="8946544" cy="419547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txBox="1">
            <a:spLocks noGrp="1"/>
          </p:cNvSpPr>
          <p:nvPr>
            <p:ph type="dt" sz="half" idx="2"/>
          </p:nvPr>
        </p:nvSpPr>
        <p:spPr>
          <a:xfrm rot="5400013">
            <a:off x="10155637" y="1790697"/>
            <a:ext cx="990596" cy="304796"/>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fld id="{A29E5D99-2902-4468-AF2E-8FA82EBABEF3}" type="datetime1">
              <a:rPr lang="en-US"/>
              <a:pPr lvl="0"/>
              <a:t>2/23/2022</a:t>
            </a:fld>
            <a:endParaRPr lang="en-US"/>
          </a:p>
        </p:txBody>
      </p:sp>
      <p:sp>
        <p:nvSpPr>
          <p:cNvPr id="11" name="Footer Placeholder 4"/>
          <p:cNvSpPr txBox="1">
            <a:spLocks noGrp="1"/>
          </p:cNvSpPr>
          <p:nvPr>
            <p:ph type="ftr" sz="quarter" idx="3"/>
          </p:nvPr>
        </p:nvSpPr>
        <p:spPr>
          <a:xfrm rot="5400013">
            <a:off x="8951559" y="3225295"/>
            <a:ext cx="3859792" cy="304796"/>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endParaRPr lang="en-US"/>
          </a:p>
        </p:txBody>
      </p:sp>
      <p:sp>
        <p:nvSpPr>
          <p:cNvPr id="12" name="Slide Number Placeholder 5"/>
          <p:cNvSpPr txBox="1">
            <a:spLocks noGrp="1"/>
          </p:cNvSpPr>
          <p:nvPr>
            <p:ph type="sldNum" sz="quarter" idx="4"/>
          </p:nvPr>
        </p:nvSpPr>
        <p:spPr>
          <a:xfrm>
            <a:off x="10352544" y="295726"/>
            <a:ext cx="838203" cy="767684"/>
          </a:xfrm>
          <a:prstGeom prst="rect">
            <a:avLst/>
          </a:prstGeom>
          <a:noFill/>
          <a:ln>
            <a:noFill/>
          </a:ln>
        </p:spPr>
        <p:txBody>
          <a:bodyPr vert="horz" wrap="square" lIns="91440" tIns="45720" rIns="91440" bIns="45720" anchor="b" anchorCtr="1" compatLnSpc="1">
            <a:noAutofit/>
          </a:bodyPr>
          <a:lstStyle>
            <a:lvl1pPr marL="0" marR="0" lvl="0" indent="0" algn="ctr" defTabSz="914400" rtl="0" fontAlgn="auto" hangingPunct="1">
              <a:lnSpc>
                <a:spcPct val="100000"/>
              </a:lnSpc>
              <a:spcBef>
                <a:spcPts val="0"/>
              </a:spcBef>
              <a:spcAft>
                <a:spcPts val="0"/>
              </a:spcAft>
              <a:buNone/>
              <a:tabLst/>
              <a:defRPr lang="en-US" sz="2800" b="0" i="0" u="none" strike="noStrike" kern="1200" cap="none" spc="0" baseline="0">
                <a:solidFill>
                  <a:srgbClr val="FFFFFF"/>
                </a:solidFill>
                <a:uFillTx/>
                <a:latin typeface="Century Gothic"/>
                <a:ea typeface=""/>
                <a:cs typeface=""/>
              </a:defRPr>
            </a:lvl1pPr>
          </a:lstStyle>
          <a:p>
            <a:pPr lvl="0"/>
            <a:fld id="{ED59DFB0-E84A-43D1-AADB-C8251865904B}"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740" r:id="rId12"/>
    <p:sldLayoutId id="2147484741" r:id="rId13"/>
    <p:sldLayoutId id="2147484742" r:id="rId14"/>
    <p:sldLayoutId id="2147484743" r:id="rId15"/>
    <p:sldLayoutId id="2147484744" r:id="rId16"/>
    <p:sldLayoutId id="2147484745" r:id="rId17"/>
  </p:sldLayoutIdLst>
  <p:txStyles>
    <p:title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2/23/2022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86836854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7.xml"/><Relationship Id="rId7" Type="http://schemas.openxmlformats.org/officeDocument/2006/relationships/image" Target="../media/image30.png"/><Relationship Id="rId2" Type="http://schemas.openxmlformats.org/officeDocument/2006/relationships/diagramData" Target="../diagrams/data7.xml"/><Relationship Id="rId1" Type="http://schemas.openxmlformats.org/officeDocument/2006/relationships/slideLayout" Target="../slideLayouts/slideLayout3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0.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3.jpe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hyperlink" Target="https://www.thelancet.com/journals/eclinm/article/PIIS2589-5370(21)00299-6/fulltext" TargetMode="External"/><Relationship Id="rId3" Type="http://schemas.openxmlformats.org/officeDocument/2006/relationships/hyperlink" Target="https://www.ncbi.nlm.nih.gov/pmc/articles/PMC749024" TargetMode="External"/><Relationship Id="rId7" Type="http://schemas.openxmlformats.org/officeDocument/2006/relationships/hyperlink" Target="https://www.amjmed.com/article/S0002-9343(20)30673-2/fulltext" TargetMode="External"/><Relationship Id="rId2" Type="http://schemas.openxmlformats.org/officeDocument/2006/relationships/hyperlink" Target="https://www.hindawi.com/journals/cmmm/2021/8591036/" TargetMode="External"/><Relationship Id="rId1" Type="http://schemas.openxmlformats.org/officeDocument/2006/relationships/slideLayout" Target="../slideLayouts/slideLayout13.xml"/><Relationship Id="rId6" Type="http://schemas.openxmlformats.org/officeDocument/2006/relationships/hyperlink" Target="https://www.weforum.org/agenda/2020/03/coronavirus-covid-19-quarantine-restrictions/" TargetMode="External"/><Relationship Id="rId5" Type="http://schemas.openxmlformats.org/officeDocument/2006/relationships/hyperlink" Target="https://www.mathvalues.org/masterblog/the-graph-that-stopped-the-world" TargetMode="External"/><Relationship Id="rId4" Type="http://schemas.openxmlformats.org/officeDocument/2006/relationships/hyperlink" Target="https://www.webmd.com/lung/coronavirus-transmission-overview#1" TargetMode="Externa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jpe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5.png"/><Relationship Id="rId7" Type="http://schemas.openxmlformats.org/officeDocument/2006/relationships/diagramColors" Target="../diagrams/colors2.xml"/><Relationship Id="rId2"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jpeg"/><Relationship Id="rId7" Type="http://schemas.openxmlformats.org/officeDocument/2006/relationships/diagramColors" Target="../diagrams/colors3.xml"/><Relationship Id="rId2" Type="http://schemas.openxmlformats.org/officeDocument/2006/relationships/image" Target="../media/image26.png"/><Relationship Id="rId1" Type="http://schemas.openxmlformats.org/officeDocument/2006/relationships/slideLayout" Target="../slideLayouts/slideLayout3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3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png"/><Relationship Id="rId7" Type="http://schemas.openxmlformats.org/officeDocument/2006/relationships/diagramColors" Target="../diagrams/colors5.xml"/><Relationship Id="rId2" Type="http://schemas.openxmlformats.org/officeDocument/2006/relationships/image" Target="../media/image28.png"/><Relationship Id="rId1" Type="http://schemas.openxmlformats.org/officeDocument/2006/relationships/slideLayout" Target="../slideLayouts/slideLayout30.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ED38E83-761E-457C-B640-A2B8B9D325B8}"/>
              </a:ext>
            </a:extLst>
          </p:cNvPr>
          <p:cNvPicPr>
            <a:picLocks noChangeAspect="1"/>
          </p:cNvPicPr>
          <p:nvPr/>
        </p:nvPicPr>
        <p:blipFill>
          <a:blip r:embed="rId2"/>
          <a:stretch>
            <a:fillRect/>
          </a:stretch>
        </p:blipFill>
        <p:spPr>
          <a:xfrm>
            <a:off x="-4175" y="-4306"/>
            <a:ext cx="12200350" cy="6866611"/>
          </a:xfrm>
          <a:prstGeom prst="rect">
            <a:avLst/>
          </a:prstGeom>
        </p:spPr>
      </p:pic>
      <p:sp>
        <p:nvSpPr>
          <p:cNvPr id="3" name="TextBox 2">
            <a:extLst>
              <a:ext uri="{FF2B5EF4-FFF2-40B4-BE49-F238E27FC236}">
                <a16:creationId xmlns:a16="http://schemas.microsoft.com/office/drawing/2014/main" id="{8280E57F-EA74-451E-B980-543E041337A1}"/>
              </a:ext>
            </a:extLst>
          </p:cNvPr>
          <p:cNvSpPr txBox="1"/>
          <p:nvPr/>
        </p:nvSpPr>
        <p:spPr>
          <a:xfrm>
            <a:off x="169444" y="6168461"/>
            <a:ext cx="121579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NON–CONTACT       COVID                MONITORING DEVICE</a:t>
            </a:r>
            <a:endParaRPr lang="en-US" dirty="0"/>
          </a:p>
        </p:txBody>
      </p:sp>
      <p:sp>
        <p:nvSpPr>
          <p:cNvPr id="4" name="Oval 3">
            <a:extLst>
              <a:ext uri="{FF2B5EF4-FFF2-40B4-BE49-F238E27FC236}">
                <a16:creationId xmlns:a16="http://schemas.microsoft.com/office/drawing/2014/main" id="{442D98AE-A57E-449F-AD10-F95330EBA8C6}"/>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1</a:t>
            </a:r>
          </a:p>
        </p:txBody>
      </p:sp>
    </p:spTree>
    <p:extLst>
      <p:ext uri="{BB962C8B-B14F-4D97-AF65-F5344CB8AC3E}">
        <p14:creationId xmlns:p14="http://schemas.microsoft.com/office/powerpoint/2010/main" val="6846847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104327" cy="3395469"/>
          </a:xfrm>
        </p:spPr>
        <p:txBody>
          <a:bodyPr>
            <a:normAutofit/>
          </a:bodyPr>
          <a:lstStyle/>
          <a:p>
            <a:r>
              <a:rPr lang="en-US" dirty="0"/>
              <a:t>TEAM MEMBER 6</a:t>
            </a:r>
          </a:p>
        </p:txBody>
      </p:sp>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4133031211"/>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7" name="Picture 197">
            <a:extLst>
              <a:ext uri="{FF2B5EF4-FFF2-40B4-BE49-F238E27FC236}">
                <a16:creationId xmlns:a16="http://schemas.microsoft.com/office/drawing/2014/main" id="{29689A77-F976-49A5-9C93-5E8166AA8681}"/>
              </a:ext>
            </a:extLst>
          </p:cNvPr>
          <p:cNvPicPr>
            <a:picLocks noChangeAspect="1"/>
          </p:cNvPicPr>
          <p:nvPr/>
        </p:nvPicPr>
        <p:blipFill>
          <a:blip r:embed="rId7"/>
          <a:stretch>
            <a:fillRect/>
          </a:stretch>
        </p:blipFill>
        <p:spPr>
          <a:xfrm>
            <a:off x="632564" y="1711845"/>
            <a:ext cx="3849665" cy="4770420"/>
          </a:xfrm>
          <a:prstGeom prst="rect">
            <a:avLst/>
          </a:prstGeom>
        </p:spPr>
      </p:pic>
      <p:pic>
        <p:nvPicPr>
          <p:cNvPr id="215" name="Picture 7" descr="Logo&#10;&#10;Description automatically generated">
            <a:extLst>
              <a:ext uri="{FF2B5EF4-FFF2-40B4-BE49-F238E27FC236}">
                <a16:creationId xmlns:a16="http://schemas.microsoft.com/office/drawing/2014/main" id="{87403A75-581A-482A-A06D-E29BE1F4725E}"/>
              </a:ext>
            </a:extLst>
          </p:cNvPr>
          <p:cNvPicPr>
            <a:picLocks noChangeAspect="1"/>
          </p:cNvPicPr>
          <p:nvPr/>
        </p:nvPicPr>
        <p:blipFill>
          <a:blip r:embed="rId8"/>
          <a:stretch>
            <a:fillRect/>
          </a:stretch>
        </p:blipFill>
        <p:spPr>
          <a:xfrm>
            <a:off x="568304" y="67186"/>
            <a:ext cx="1669107" cy="959309"/>
          </a:xfrm>
          <a:prstGeom prst="rect">
            <a:avLst/>
          </a:prstGeom>
        </p:spPr>
      </p:pic>
      <p:pic>
        <p:nvPicPr>
          <p:cNvPr id="37" name="Picture 25" descr="Icon&#10;&#10;Description automatically generated">
            <a:extLst>
              <a:ext uri="{FF2B5EF4-FFF2-40B4-BE49-F238E27FC236}">
                <a16:creationId xmlns:a16="http://schemas.microsoft.com/office/drawing/2014/main" id="{99E79114-10C4-4F7C-A5D9-C2E3C98C145A}"/>
              </a:ext>
            </a:extLst>
          </p:cNvPr>
          <p:cNvPicPr>
            <a:picLocks noChangeAspect="1"/>
          </p:cNvPicPr>
          <p:nvPr/>
        </p:nvPicPr>
        <p:blipFill>
          <a:blip r:embed="rId9"/>
          <a:stretch>
            <a:fillRect/>
          </a:stretch>
        </p:blipFill>
        <p:spPr>
          <a:xfrm>
            <a:off x="11186932" y="70413"/>
            <a:ext cx="929833" cy="891251"/>
          </a:xfrm>
          <a:prstGeom prst="rect">
            <a:avLst/>
          </a:prstGeom>
        </p:spPr>
      </p:pic>
      <p:sp>
        <p:nvSpPr>
          <p:cNvPr id="23" name="Oval 22">
            <a:extLst>
              <a:ext uri="{FF2B5EF4-FFF2-40B4-BE49-F238E27FC236}">
                <a16:creationId xmlns:a16="http://schemas.microsoft.com/office/drawing/2014/main" id="{70DA6BB8-14CD-4F2B-AEBE-56853C6771D2}"/>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10</a:t>
            </a:r>
          </a:p>
        </p:txBody>
      </p:sp>
    </p:spTree>
    <p:extLst>
      <p:ext uri="{BB962C8B-B14F-4D97-AF65-F5344CB8AC3E}">
        <p14:creationId xmlns:p14="http://schemas.microsoft.com/office/powerpoint/2010/main" val="2913996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45">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Content Placeholder"/>
          <p:cNvSpPr txBox="1">
            <a:spLocks noGrp="1"/>
          </p:cNvSpPr>
          <p:nvPr>
            <p:ph idx="1"/>
          </p:nvPr>
        </p:nvSpPr>
        <p:spPr>
          <a:xfrm>
            <a:off x="4979886" y="2062694"/>
            <a:ext cx="4947854" cy="2993724"/>
          </a:xfrm>
          <a:prstGeom prst="rect">
            <a:avLst/>
          </a:prstGeom>
          <a:noFill/>
          <a:ln>
            <a:noFill/>
          </a:ln>
        </p:spPr>
        <p:txBody>
          <a:bodyPr vert="horz" wrap="square" lIns="91440" tIns="45720" rIns="91440" bIns="45720" anchor="ctr" anchorCtr="0" compatLnSpc="1">
            <a:noAutofit/>
          </a:bodyPr>
          <a:lstStyle/>
          <a:p>
            <a:pPr algn="just">
              <a:buFont typeface="Arial"/>
              <a:buChar char="•"/>
            </a:pPr>
            <a:r>
              <a:rPr lang="en-IN" sz="1600" dirty="0"/>
              <a:t>Currently, the COVID-19 pandemic is one of the major global issues faced by health organisations. As of January 18, 2021, the total number of people worldwide confirmed to have been infected with SARS-COV-2 is more than 326.2 million, while the total number of fatalities from the coronavirus is more than 5.5 million, thereby proving that COVID-19 cases are surging worldwide very rapidly.</a:t>
            </a:r>
            <a:endParaRPr lang="en-GB" sz="1600"/>
          </a:p>
          <a:p>
            <a:pPr algn="just">
              <a:buFont typeface="Arial"/>
              <a:buChar char="•"/>
            </a:pPr>
            <a:r>
              <a:rPr lang="en-IN" sz="1600" dirty="0"/>
              <a:t>COVID-19 patients have several symptoms, such as </a:t>
            </a:r>
            <a:r>
              <a:rPr lang="en-IN" sz="1600" b="1" dirty="0"/>
              <a:t>fever, shortness of breath, decrease in oxygen saturation level, dry cough, diarrhoea, vomiting, sore throat, headache, loss of taste and smell, body pain, and abnormal pulse rate</a:t>
            </a:r>
            <a:r>
              <a:rPr lang="en-IN" sz="1600" dirty="0"/>
              <a:t>.</a:t>
            </a:r>
          </a:p>
          <a:p>
            <a:pPr algn="just">
              <a:buFont typeface="Arial"/>
              <a:buChar char="•"/>
            </a:pPr>
            <a:r>
              <a:rPr lang="en-IN" sz="1600" dirty="0"/>
              <a:t>Among these symptoms, </a:t>
            </a:r>
            <a:r>
              <a:rPr lang="en-IN" sz="1600" b="1" dirty="0"/>
              <a:t>high fever, low oxygen saturation level, and abnormal pulse rate are considered serious</a:t>
            </a:r>
            <a:r>
              <a:rPr lang="en-IN" sz="1600" dirty="0"/>
              <a:t>. Low oxygen saturation level and shortness of breath cause hypoxemia and hypoxia, respectively. </a:t>
            </a:r>
          </a:p>
          <a:p>
            <a:pPr marL="0" indent="0" algn="just">
              <a:buNone/>
            </a:pPr>
            <a:endParaRPr lang="en-IN" sz="1600" dirty="0"/>
          </a:p>
        </p:txBody>
      </p:sp>
      <p:sp>
        <p:nvSpPr>
          <p:cNvPr id="5" name="Title"/>
          <p:cNvSpPr txBox="1"/>
          <p:nvPr/>
        </p:nvSpPr>
        <p:spPr>
          <a:xfrm>
            <a:off x="4010558" y="-69093"/>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ABSTRACT</a:t>
            </a:r>
          </a:p>
        </p:txBody>
      </p:sp>
      <p:pic>
        <p:nvPicPr>
          <p:cNvPr id="4" name="Picture 25" descr="Icon&#10;&#10;Description automatically generated">
            <a:extLst>
              <a:ext uri="{FF2B5EF4-FFF2-40B4-BE49-F238E27FC236}">
                <a16:creationId xmlns:a16="http://schemas.microsoft.com/office/drawing/2014/main" id="{941A1A51-0119-4381-B8C7-6EAD12272F11}"/>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6" name="Picture 6">
            <a:extLst>
              <a:ext uri="{FF2B5EF4-FFF2-40B4-BE49-F238E27FC236}">
                <a16:creationId xmlns:a16="http://schemas.microsoft.com/office/drawing/2014/main" id="{C4508151-7985-40EA-AB0B-69A7089625E3}"/>
              </a:ext>
            </a:extLst>
          </p:cNvPr>
          <p:cNvPicPr>
            <a:picLocks noChangeAspect="1"/>
          </p:cNvPicPr>
          <p:nvPr/>
        </p:nvPicPr>
        <p:blipFill>
          <a:blip r:embed="rId3"/>
          <a:stretch>
            <a:fillRect/>
          </a:stretch>
        </p:blipFill>
        <p:spPr>
          <a:xfrm>
            <a:off x="-1929" y="3878032"/>
            <a:ext cx="4653022" cy="2979457"/>
          </a:xfrm>
          <a:prstGeom prst="rect">
            <a:avLst/>
          </a:prstGeom>
        </p:spPr>
      </p:pic>
      <p:sp>
        <p:nvSpPr>
          <p:cNvPr id="7" name="Oval 6">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11</a:t>
            </a:r>
          </a:p>
        </p:txBody>
      </p:sp>
    </p:spTree>
    <p:extLst>
      <p:ext uri="{BB962C8B-B14F-4D97-AF65-F5344CB8AC3E}">
        <p14:creationId xmlns:p14="http://schemas.microsoft.com/office/powerpoint/2010/main" val="3740202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Content Placeholder"/>
          <p:cNvSpPr txBox="1">
            <a:spLocks noGrp="1"/>
          </p:cNvSpPr>
          <p:nvPr>
            <p:ph idx="1"/>
          </p:nvPr>
        </p:nvSpPr>
        <p:spPr>
          <a:xfrm>
            <a:off x="5028114" y="278264"/>
            <a:ext cx="4947854" cy="6167115"/>
          </a:xfrm>
          <a:prstGeom prst="rect">
            <a:avLst/>
          </a:prstGeom>
          <a:noFill/>
          <a:ln>
            <a:noFill/>
          </a:ln>
        </p:spPr>
        <p:txBody>
          <a:bodyPr vert="horz" wrap="square" lIns="91440" tIns="45720" rIns="91440" bIns="45720" anchor="ctr" anchorCtr="0" compatLnSpc="1">
            <a:normAutofit lnSpcReduction="10000"/>
          </a:bodyPr>
          <a:lstStyle/>
          <a:p>
            <a:pPr algn="just">
              <a:buFont typeface="Arial"/>
              <a:buChar char="•"/>
            </a:pPr>
            <a:r>
              <a:rPr lang="en-IN" sz="1600" dirty="0"/>
              <a:t>Sometimes, patients do not recognize hypoxemia and an increasing rate of pulse, and they subsequently die without receiving proper treatment. </a:t>
            </a:r>
          </a:p>
          <a:p>
            <a:pPr algn="just">
              <a:buFont typeface="Arial"/>
              <a:buChar char="•"/>
            </a:pPr>
            <a:r>
              <a:rPr lang="en-IN" sz="1600" dirty="0"/>
              <a:t>Therefore, it is important for COVID-19 patients to be regularly informed about their health conditions, especially body temperature, heart rate, and oxygen saturation (SpO2).</a:t>
            </a:r>
            <a:endParaRPr lang="en-US"/>
          </a:p>
          <a:p>
            <a:pPr algn="just">
              <a:buFont typeface="Arial"/>
              <a:buChar char="•"/>
            </a:pPr>
            <a:r>
              <a:rPr lang="en-IN" sz="1600" b="1" dirty="0"/>
              <a:t>In a setup of a large number of people it becomes very difficult to monitor</a:t>
            </a:r>
            <a:r>
              <a:rPr lang="en-IN" sz="1600" dirty="0"/>
              <a:t>. Moreover it may be time-consuming and difficult for most people to get regular health </a:t>
            </a:r>
            <a:r>
              <a:rPr lang="en-IN" sz="1600" dirty="0" err="1"/>
              <a:t>check up</a:t>
            </a:r>
            <a:r>
              <a:rPr lang="en-IN" sz="1600" dirty="0"/>
              <a:t> appointments, so our IoT-based arrangements can be beneficial to individuals for routine health </a:t>
            </a:r>
            <a:r>
              <a:rPr lang="en-IN" sz="1600" dirty="0" err="1"/>
              <a:t>check up</a:t>
            </a:r>
            <a:r>
              <a:rPr lang="en-IN" sz="1600" dirty="0"/>
              <a:t>.</a:t>
            </a:r>
            <a:endParaRPr lang="en-US" sz="1600"/>
          </a:p>
          <a:p>
            <a:pPr algn="just">
              <a:buFont typeface="Arial"/>
              <a:buChar char="•"/>
            </a:pPr>
            <a:r>
              <a:rPr lang="en-IN" sz="1600" dirty="0"/>
              <a:t> To treat a COVID-19 patient, a doctor requires the patient’s oxygen saturation level and pulse rate. By using our proposed system, patients can inform doctors about their health conditions. This device can benefit COVID-19 patients as well as those suffering from other diseases, such as </a:t>
            </a:r>
            <a:r>
              <a:rPr lang="en-IN" sz="1600" b="1" dirty="0"/>
              <a:t>chronic obstructive pulmonary disease (COPD) and asthma</a:t>
            </a:r>
            <a:r>
              <a:rPr lang="en-IN" sz="1600" dirty="0"/>
              <a:t>.</a:t>
            </a:r>
            <a:endParaRPr lang="en-IN" sz="1600" b="1" dirty="0"/>
          </a:p>
        </p:txBody>
      </p:sp>
      <p:sp>
        <p:nvSpPr>
          <p:cNvPr id="5" name="Title"/>
          <p:cNvSpPr txBox="1"/>
          <p:nvPr/>
        </p:nvSpPr>
        <p:spPr>
          <a:xfrm>
            <a:off x="4010558" y="-69093"/>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ABSTRACT</a:t>
            </a:r>
          </a:p>
        </p:txBody>
      </p:sp>
      <p:pic>
        <p:nvPicPr>
          <p:cNvPr id="4" name="Picture 25" descr="Icon&#10;&#10;Description automatically generated">
            <a:extLst>
              <a:ext uri="{FF2B5EF4-FFF2-40B4-BE49-F238E27FC236}">
                <a16:creationId xmlns:a16="http://schemas.microsoft.com/office/drawing/2014/main" id="{0C494306-AF1A-41F3-98C5-FB996E40853A}"/>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6" name="Picture 6" descr="Diagram&#10;&#10;Description automatically generated">
            <a:extLst>
              <a:ext uri="{FF2B5EF4-FFF2-40B4-BE49-F238E27FC236}">
                <a16:creationId xmlns:a16="http://schemas.microsoft.com/office/drawing/2014/main" id="{8ED3A76B-7D19-42D1-B626-7E7E199824FA}"/>
              </a:ext>
            </a:extLst>
          </p:cNvPr>
          <p:cNvPicPr>
            <a:picLocks noChangeAspect="1"/>
          </p:cNvPicPr>
          <p:nvPr/>
        </p:nvPicPr>
        <p:blipFill>
          <a:blip r:embed="rId3"/>
          <a:stretch>
            <a:fillRect/>
          </a:stretch>
        </p:blipFill>
        <p:spPr>
          <a:xfrm>
            <a:off x="-1929" y="3513968"/>
            <a:ext cx="4653022" cy="3341052"/>
          </a:xfrm>
          <a:prstGeom prst="rect">
            <a:avLst/>
          </a:prstGeom>
        </p:spPr>
      </p:pic>
      <p:sp>
        <p:nvSpPr>
          <p:cNvPr id="7" name="Oval 6">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12</a:t>
            </a:r>
          </a:p>
        </p:txBody>
      </p:sp>
    </p:spTree>
    <p:extLst>
      <p:ext uri="{BB962C8B-B14F-4D97-AF65-F5344CB8AC3E}">
        <p14:creationId xmlns:p14="http://schemas.microsoft.com/office/powerpoint/2010/main" val="4287148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46">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4" name="Content Placeholder"/>
          <p:cNvSpPr txBox="1">
            <a:spLocks noGrp="1"/>
          </p:cNvSpPr>
          <p:nvPr>
            <p:ph idx="1"/>
          </p:nvPr>
        </p:nvSpPr>
        <p:spPr>
          <a:xfrm>
            <a:off x="4655627" y="-1970"/>
            <a:ext cx="5787250" cy="6871295"/>
          </a:xfrm>
          <a:prstGeom prst="rect">
            <a:avLst/>
          </a:prstGeom>
          <a:noFill/>
          <a:ln>
            <a:noFill/>
          </a:ln>
        </p:spPr>
        <p:txBody>
          <a:bodyPr vert="horz" wrap="square" lIns="91440" tIns="45720" rIns="91440" bIns="45720" anchor="ctr" anchorCtr="0" compatLnSpc="1">
            <a:normAutofit lnSpcReduction="10000"/>
          </a:bodyPr>
          <a:lstStyle/>
          <a:p>
            <a:pPr marL="0" indent="0">
              <a:buNone/>
            </a:pPr>
            <a:r>
              <a:rPr lang="en-US" dirty="0"/>
              <a:t>Effect of covid in healthcare field</a:t>
            </a:r>
          </a:p>
          <a:p>
            <a:pPr marL="0" indent="0" algn="just">
              <a:buNone/>
            </a:pPr>
            <a:r>
              <a:rPr lang="en-IN" sz="1600" b="1" dirty="0"/>
              <a:t>Causes of the problem.</a:t>
            </a:r>
            <a:endParaRPr lang="en-IN" sz="1600" dirty="0"/>
          </a:p>
          <a:p>
            <a:pPr marL="285750" indent="-285750" algn="just">
              <a:buFont typeface="Arial"/>
              <a:buChar char="•"/>
            </a:pPr>
            <a:r>
              <a:rPr lang="en-IN" sz="1600" b="1" dirty="0"/>
              <a:t>Droplets or aerosols.</a:t>
            </a:r>
            <a:r>
              <a:rPr lang="en-IN" sz="1600" dirty="0"/>
              <a:t> This is the most common transmission. When an infected person coughs, sneezes, or talks, droplets or tiny particles called aerosols carry the virus into the air from their nose or mouth. Anyone who is within 6 feet of that person can breathe it into their lungs.</a:t>
            </a:r>
            <a:endParaRPr lang="en-US" sz="1600"/>
          </a:p>
          <a:p>
            <a:pPr marL="285750" indent="-285750" algn="just">
              <a:buFont typeface="Arial"/>
              <a:buChar char="•"/>
            </a:pPr>
            <a:r>
              <a:rPr lang="en-IN" sz="1600" b="1" dirty="0"/>
              <a:t>Surface transmission.</a:t>
            </a:r>
            <a:r>
              <a:rPr lang="en-IN" sz="1600" dirty="0"/>
              <a:t> A less common method is when you touch surfaces that someone who has the virus has coughed or sneezed on. You may touch a countertop or doorknob that's contaminated and then touch your </a:t>
            </a:r>
            <a:r>
              <a:rPr lang="en-IN" sz="1600" dirty="0" err="1"/>
              <a:t>nose,mouth</a:t>
            </a:r>
            <a:r>
              <a:rPr lang="en-IN" sz="1600" dirty="0"/>
              <a:t> or eyes. The virus can live on surfaces like plastic and stainless steel for 2 to 3 days. To stop it, clean and disinfect all counters, knobs, and other surfaces you and your family touch several times a day.</a:t>
            </a:r>
            <a:endParaRPr lang="en-US" sz="1600"/>
          </a:p>
          <a:p>
            <a:pPr marL="285750" indent="-285750" algn="just">
              <a:buFont typeface="Arial"/>
              <a:buChar char="•"/>
            </a:pPr>
            <a:r>
              <a:rPr lang="en-IN" sz="1600" b="1" dirty="0"/>
              <a:t>Airborne transmission.</a:t>
            </a:r>
            <a:r>
              <a:rPr lang="en-IN" sz="1600" dirty="0"/>
              <a:t> Research shows that the virus can live in the air for up to</a:t>
            </a:r>
            <a:r>
              <a:rPr lang="en-IN" sz="1600" dirty="0">
                <a:cs typeface="Arial"/>
              </a:rPr>
              <a:t> 3 hours</a:t>
            </a:r>
            <a:r>
              <a:rPr lang="en-IN" sz="1600" dirty="0"/>
              <a:t>.</a:t>
            </a:r>
            <a:r>
              <a:rPr lang="en-IN" sz="1600" dirty="0">
                <a:cs typeface="Arial"/>
              </a:rPr>
              <a:t> It can get into your lungs if someone who has it breathes out and you breathe that air </a:t>
            </a:r>
            <a:r>
              <a:rPr lang="en-IN" sz="1600" dirty="0"/>
              <a:t>in</a:t>
            </a:r>
            <a:r>
              <a:rPr lang="en-IN" sz="1600" dirty="0">
                <a:cs typeface="Arial"/>
              </a:rPr>
              <a:t>. Experts</a:t>
            </a:r>
            <a:r>
              <a:rPr lang="en-IN" sz="1600" dirty="0"/>
              <a:t> are </a:t>
            </a:r>
            <a:r>
              <a:rPr lang="en-IN" sz="1600" dirty="0">
                <a:cs typeface="Arial"/>
              </a:rPr>
              <a:t>divided on how often the virus spreads through the airborne route and how much it contributes to the pandemic. </a:t>
            </a:r>
            <a:endParaRPr lang="en-US" sz="1600">
              <a:cs typeface="Arial"/>
            </a:endParaRPr>
          </a:p>
          <a:p>
            <a:pPr marL="285750" indent="-285750" algn="just">
              <a:buFont typeface="Arial"/>
              <a:buChar char="•"/>
            </a:pPr>
            <a:r>
              <a:rPr lang="en-IN" sz="1600" dirty="0">
                <a:cs typeface="Arial"/>
              </a:rPr>
              <a:t>Doctors, Nurses, Security Guards, Receptionists and other visitors are mostly affected by these 3 common ways.</a:t>
            </a:r>
          </a:p>
        </p:txBody>
      </p:sp>
      <p:pic>
        <p:nvPicPr>
          <p:cNvPr id="5" name="Picture 6" descr="Text, whiteboard&#10;&#10;Description automatically generated">
            <a:extLst>
              <a:ext uri="{FF2B5EF4-FFF2-40B4-BE49-F238E27FC236}">
                <a16:creationId xmlns:a16="http://schemas.microsoft.com/office/drawing/2014/main" id="{A36DF9C2-4B0D-4D7A-8448-9056BDDE759C}"/>
              </a:ext>
            </a:extLst>
          </p:cNvPr>
          <p:cNvPicPr>
            <a:picLocks noChangeAspect="1"/>
          </p:cNvPicPr>
          <p:nvPr/>
        </p:nvPicPr>
        <p:blipFill>
          <a:blip r:embed="rId2"/>
          <a:stretch>
            <a:fillRect/>
          </a:stretch>
        </p:blipFill>
        <p:spPr>
          <a:xfrm>
            <a:off x="-1929" y="2896139"/>
            <a:ext cx="4653022" cy="3959394"/>
          </a:xfrm>
          <a:prstGeom prst="rect">
            <a:avLst/>
          </a:prstGeom>
        </p:spPr>
      </p:pic>
      <p:pic>
        <p:nvPicPr>
          <p:cNvPr id="8" name="Picture 25" descr="Icon&#10;&#10;Description automatically generated">
            <a:extLst>
              <a:ext uri="{FF2B5EF4-FFF2-40B4-BE49-F238E27FC236}">
                <a16:creationId xmlns:a16="http://schemas.microsoft.com/office/drawing/2014/main" id="{03A20FFA-FB65-4ED3-BBDF-1AC2AE1DEDB6}"/>
              </a:ext>
            </a:extLst>
          </p:cNvPr>
          <p:cNvPicPr>
            <a:picLocks noChangeAspect="1"/>
          </p:cNvPicPr>
          <p:nvPr/>
        </p:nvPicPr>
        <p:blipFill>
          <a:blip r:embed="rId3"/>
          <a:stretch>
            <a:fillRect/>
          </a:stretch>
        </p:blipFill>
        <p:spPr>
          <a:xfrm>
            <a:off x="11186932" y="70413"/>
            <a:ext cx="929833" cy="891251"/>
          </a:xfrm>
          <a:prstGeom prst="rect">
            <a:avLst/>
          </a:prstGeom>
        </p:spPr>
      </p:pic>
      <p:sp>
        <p:nvSpPr>
          <p:cNvPr id="7" name="Oval 6">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13</a:t>
            </a:r>
          </a:p>
        </p:txBody>
      </p:sp>
      <p:sp>
        <p:nvSpPr>
          <p:cNvPr id="9" name="Title">
            <a:extLst>
              <a:ext uri="{FF2B5EF4-FFF2-40B4-BE49-F238E27FC236}">
                <a16:creationId xmlns:a16="http://schemas.microsoft.com/office/drawing/2014/main" id="{3CD26754-D23D-4CF6-A36B-DCFC5CF67DF3}"/>
              </a:ext>
            </a:extLst>
          </p:cNvPr>
          <p:cNvSpPr txBox="1">
            <a:spLocks noGrp="1"/>
          </p:cNvSpPr>
          <p:nvPr/>
        </p:nvSpPr>
        <p:spPr>
          <a:xfrm>
            <a:off x="872200" y="26773"/>
            <a:ext cx="3682051" cy="1515435"/>
          </a:xfrm>
          <a:prstGeom prst="rect">
            <a:avLst/>
          </a:prstGeom>
          <a:noFill/>
          <a:ln>
            <a:noFill/>
          </a:ln>
        </p:spPr>
        <p:txBody>
          <a:bodyPr vert="horz" wrap="square" lIns="91440" tIns="45720" rIns="91440" bIns="45720" anchor="ctr" anchorCtr="0" compatLnSpc="1">
            <a:normAutofit/>
          </a:bodyPr>
          <a:lst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a:lstStyle>
          <a:p>
            <a:pPr lvl="0" algn="r"/>
            <a:r>
              <a:rPr lang="en-GB" sz="2400"/>
              <a:t>INTRODUCTION</a:t>
            </a:r>
          </a:p>
        </p:txBody>
      </p:sp>
    </p:spTree>
    <p:extLst>
      <p:ext uri="{BB962C8B-B14F-4D97-AF65-F5344CB8AC3E}">
        <p14:creationId xmlns:p14="http://schemas.microsoft.com/office/powerpoint/2010/main" val="4258591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8930" y="629266"/>
            <a:ext cx="9252154" cy="1223983"/>
          </a:xfrm>
        </p:spPr>
        <p:txBody>
          <a:bodyPr>
            <a:normAutofit/>
          </a:bodyPr>
          <a:lstStyle/>
          <a:p>
            <a:r>
              <a:rPr lang="en-US"/>
              <a:t>GRAPHICAL </a:t>
            </a:r>
            <a:r>
              <a:rPr lang="en-US">
                <a:ea typeface="+mj-lt"/>
                <a:cs typeface="+mj-lt"/>
              </a:rPr>
              <a:t>ANALYSIS</a:t>
            </a:r>
            <a:endParaRPr lang="en-US"/>
          </a:p>
        </p:txBody>
      </p:sp>
      <p:pic>
        <p:nvPicPr>
          <p:cNvPr id="3" name="Picture 25" descr="Icon&#10;&#10;Description automatically generated">
            <a:extLst>
              <a:ext uri="{FF2B5EF4-FFF2-40B4-BE49-F238E27FC236}">
                <a16:creationId xmlns:a16="http://schemas.microsoft.com/office/drawing/2014/main" id="{499CEA15-5D31-4776-BFE7-8FF938E2A12E}"/>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5" descr="Chart, line chart&#10;&#10;Description automatically generated">
            <a:extLst>
              <a:ext uri="{FF2B5EF4-FFF2-40B4-BE49-F238E27FC236}">
                <a16:creationId xmlns:a16="http://schemas.microsoft.com/office/drawing/2014/main" id="{9E4BF859-5F6E-4759-9005-F93E5FD4EB5E}"/>
              </a:ext>
            </a:extLst>
          </p:cNvPr>
          <p:cNvPicPr>
            <a:picLocks noChangeAspect="1"/>
          </p:cNvPicPr>
          <p:nvPr/>
        </p:nvPicPr>
        <p:blipFill>
          <a:blip r:embed="rId3"/>
          <a:stretch>
            <a:fillRect/>
          </a:stretch>
        </p:blipFill>
        <p:spPr>
          <a:xfrm>
            <a:off x="3606117" y="1350801"/>
            <a:ext cx="4979766" cy="5294573"/>
          </a:xfrm>
          <a:prstGeom prst="rect">
            <a:avLst/>
          </a:prstGeom>
        </p:spPr>
      </p:pic>
      <p:sp>
        <p:nvSpPr>
          <p:cNvPr id="5" name="Oval 4">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14</a:t>
            </a:r>
          </a:p>
        </p:txBody>
      </p:sp>
    </p:spTree>
    <p:extLst>
      <p:ext uri="{BB962C8B-B14F-4D97-AF65-F5344CB8AC3E}">
        <p14:creationId xmlns:p14="http://schemas.microsoft.com/office/powerpoint/2010/main" val="3656978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8930" y="629266"/>
            <a:ext cx="9252154" cy="1223983"/>
          </a:xfrm>
        </p:spPr>
        <p:txBody>
          <a:bodyPr>
            <a:normAutofit/>
          </a:bodyPr>
          <a:lstStyle/>
          <a:p>
            <a:r>
              <a:rPr lang="en-US"/>
              <a:t>GRAPHICAL </a:t>
            </a:r>
            <a:r>
              <a:rPr lang="en-US">
                <a:ea typeface="+mj-lt"/>
                <a:cs typeface="+mj-lt"/>
              </a:rPr>
              <a:t>ANALYSIS</a:t>
            </a:r>
            <a:endParaRPr lang="en-US"/>
          </a:p>
        </p:txBody>
      </p:sp>
      <p:pic>
        <p:nvPicPr>
          <p:cNvPr id="3" name="Picture 25" descr="Icon&#10;&#10;Description automatically generated">
            <a:extLst>
              <a:ext uri="{FF2B5EF4-FFF2-40B4-BE49-F238E27FC236}">
                <a16:creationId xmlns:a16="http://schemas.microsoft.com/office/drawing/2014/main" id="{EA1F5974-ABA8-425B-BB29-4FA72D306755}"/>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5" descr="Chart&#10;&#10;Description automatically generated">
            <a:extLst>
              <a:ext uri="{FF2B5EF4-FFF2-40B4-BE49-F238E27FC236}">
                <a16:creationId xmlns:a16="http://schemas.microsoft.com/office/drawing/2014/main" id="{9FEC914B-BA9D-4878-968C-B93531EBAB8C}"/>
              </a:ext>
            </a:extLst>
          </p:cNvPr>
          <p:cNvPicPr>
            <a:picLocks noChangeAspect="1"/>
          </p:cNvPicPr>
          <p:nvPr/>
        </p:nvPicPr>
        <p:blipFill>
          <a:blip r:embed="rId3"/>
          <a:stretch>
            <a:fillRect/>
          </a:stretch>
        </p:blipFill>
        <p:spPr>
          <a:xfrm>
            <a:off x="2470652" y="1623952"/>
            <a:ext cx="7241049" cy="5105158"/>
          </a:xfrm>
          <a:prstGeom prst="rect">
            <a:avLst/>
          </a:prstGeom>
        </p:spPr>
      </p:pic>
      <p:sp>
        <p:nvSpPr>
          <p:cNvPr id="5" name="Oval 4">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15</a:t>
            </a:r>
          </a:p>
        </p:txBody>
      </p:sp>
    </p:spTree>
    <p:extLst>
      <p:ext uri="{BB962C8B-B14F-4D97-AF65-F5344CB8AC3E}">
        <p14:creationId xmlns:p14="http://schemas.microsoft.com/office/powerpoint/2010/main" val="617323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8930" y="629266"/>
            <a:ext cx="9252154" cy="1223983"/>
          </a:xfrm>
        </p:spPr>
        <p:txBody>
          <a:bodyPr>
            <a:normAutofit/>
          </a:bodyPr>
          <a:lstStyle/>
          <a:p>
            <a:r>
              <a:rPr lang="en-US"/>
              <a:t>GRAPHICAL </a:t>
            </a:r>
            <a:r>
              <a:rPr lang="en-US">
                <a:ea typeface="+mj-lt"/>
                <a:cs typeface="+mj-lt"/>
              </a:rPr>
              <a:t>ANALYSIS</a:t>
            </a:r>
            <a:endParaRPr lang="en-US"/>
          </a:p>
        </p:txBody>
      </p:sp>
      <p:pic>
        <p:nvPicPr>
          <p:cNvPr id="6" name="Picture 25" descr="Icon&#10;&#10;Description automatically generated">
            <a:extLst>
              <a:ext uri="{FF2B5EF4-FFF2-40B4-BE49-F238E27FC236}">
                <a16:creationId xmlns:a16="http://schemas.microsoft.com/office/drawing/2014/main" id="{4DD4EDA1-E505-4DC3-8DC2-6B078C3213A7}"/>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7" name="Picture 7" descr="Diagram&#10;&#10;Description automatically generated">
            <a:extLst>
              <a:ext uri="{FF2B5EF4-FFF2-40B4-BE49-F238E27FC236}">
                <a16:creationId xmlns:a16="http://schemas.microsoft.com/office/drawing/2014/main" id="{E0D25B0D-1A6D-4A4A-9627-D9377B44EE1C}"/>
              </a:ext>
            </a:extLst>
          </p:cNvPr>
          <p:cNvPicPr>
            <a:picLocks noGrp="1" noChangeAspect="1"/>
          </p:cNvPicPr>
          <p:nvPr>
            <p:ph idx="1"/>
          </p:nvPr>
        </p:nvPicPr>
        <p:blipFill>
          <a:blip r:embed="rId3"/>
          <a:stretch>
            <a:fillRect/>
          </a:stretch>
        </p:blipFill>
        <p:spPr>
          <a:xfrm>
            <a:off x="1868102" y="1850492"/>
            <a:ext cx="8458682" cy="4870409"/>
          </a:xfrm>
        </p:spPr>
      </p:pic>
      <p:sp>
        <p:nvSpPr>
          <p:cNvPr id="5" name="Oval 4">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16</a:t>
            </a:r>
          </a:p>
        </p:txBody>
      </p:sp>
    </p:spTree>
    <p:extLst>
      <p:ext uri="{BB962C8B-B14F-4D97-AF65-F5344CB8AC3E}">
        <p14:creationId xmlns:p14="http://schemas.microsoft.com/office/powerpoint/2010/main" val="213594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8930" y="629266"/>
            <a:ext cx="9252154" cy="1223983"/>
          </a:xfrm>
        </p:spPr>
        <p:txBody>
          <a:bodyPr>
            <a:normAutofit/>
          </a:bodyPr>
          <a:lstStyle/>
          <a:p>
            <a:r>
              <a:rPr lang="en-US"/>
              <a:t>GRAPHICAL </a:t>
            </a:r>
            <a:r>
              <a:rPr lang="en-US">
                <a:ea typeface="+mj-lt"/>
                <a:cs typeface="+mj-lt"/>
              </a:rPr>
              <a:t>ANALYSIS</a:t>
            </a:r>
            <a:endParaRPr lang="en-US"/>
          </a:p>
        </p:txBody>
      </p:sp>
      <p:pic>
        <p:nvPicPr>
          <p:cNvPr id="3" name="Picture 25" descr="Icon&#10;&#10;Description automatically generated">
            <a:extLst>
              <a:ext uri="{FF2B5EF4-FFF2-40B4-BE49-F238E27FC236}">
                <a16:creationId xmlns:a16="http://schemas.microsoft.com/office/drawing/2014/main" id="{4E687FAC-BB47-482F-A540-D6E572AC3CF7}"/>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5" descr="Chart, radar chart&#10;&#10;Description automatically generated">
            <a:extLst>
              <a:ext uri="{FF2B5EF4-FFF2-40B4-BE49-F238E27FC236}">
                <a16:creationId xmlns:a16="http://schemas.microsoft.com/office/drawing/2014/main" id="{47BDD965-1B67-4AB9-B455-CFC42ED7082D}"/>
              </a:ext>
            </a:extLst>
          </p:cNvPr>
          <p:cNvPicPr>
            <a:picLocks noChangeAspect="1"/>
          </p:cNvPicPr>
          <p:nvPr/>
        </p:nvPicPr>
        <p:blipFill>
          <a:blip r:embed="rId3"/>
          <a:stretch>
            <a:fillRect/>
          </a:stretch>
        </p:blipFill>
        <p:spPr>
          <a:xfrm>
            <a:off x="477335" y="1935987"/>
            <a:ext cx="11237329" cy="3902356"/>
          </a:xfrm>
          <a:prstGeom prst="rect">
            <a:avLst/>
          </a:prstGeom>
        </p:spPr>
      </p:pic>
      <p:sp>
        <p:nvSpPr>
          <p:cNvPr id="5" name="Oval 4">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17</a:t>
            </a:r>
          </a:p>
        </p:txBody>
      </p:sp>
    </p:spTree>
    <p:extLst>
      <p:ext uri="{BB962C8B-B14F-4D97-AF65-F5344CB8AC3E}">
        <p14:creationId xmlns:p14="http://schemas.microsoft.com/office/powerpoint/2010/main" val="3009649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dirty="0">
              <a:solidFill>
                <a:srgbClr val="000000"/>
              </a:solidFill>
              <a:latin typeface="Calibri"/>
              <a:ea typeface=""/>
              <a:cs typeface="Calibri"/>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18</a:t>
            </a: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4" name="Picture 8" descr="A picture containing text&#10;&#10;Description automatically generated">
            <a:extLst>
              <a:ext uri="{FF2B5EF4-FFF2-40B4-BE49-F238E27FC236}">
                <a16:creationId xmlns:a16="http://schemas.microsoft.com/office/drawing/2014/main" id="{7B0B2E5D-AA01-4C87-BF40-70886513961D}"/>
              </a:ext>
            </a:extLst>
          </p:cNvPr>
          <p:cNvPicPr>
            <a:picLocks noChangeAspect="1"/>
          </p:cNvPicPr>
          <p:nvPr/>
        </p:nvPicPr>
        <p:blipFill>
          <a:blip r:embed="rId2"/>
          <a:stretch>
            <a:fillRect/>
          </a:stretch>
        </p:blipFill>
        <p:spPr>
          <a:xfrm>
            <a:off x="-3629" y="2722789"/>
            <a:ext cx="3581400" cy="4133850"/>
          </a:xfrm>
          <a:prstGeom prst="rect">
            <a:avLst/>
          </a:prstGeom>
        </p:spPr>
      </p:pic>
      <p:pic>
        <p:nvPicPr>
          <p:cNvPr id="9" name="Picture 9" descr="A picture containing text&#10;&#10;Description automatically generated">
            <a:extLst>
              <a:ext uri="{FF2B5EF4-FFF2-40B4-BE49-F238E27FC236}">
                <a16:creationId xmlns:a16="http://schemas.microsoft.com/office/drawing/2014/main" id="{D1233411-A3C2-47E3-9116-AFC9B48BB75E}"/>
              </a:ext>
            </a:extLst>
          </p:cNvPr>
          <p:cNvPicPr>
            <a:picLocks noChangeAspect="1"/>
          </p:cNvPicPr>
          <p:nvPr/>
        </p:nvPicPr>
        <p:blipFill>
          <a:blip r:embed="rId3"/>
          <a:stretch>
            <a:fillRect/>
          </a:stretch>
        </p:blipFill>
        <p:spPr>
          <a:xfrm>
            <a:off x="7387998" y="2555421"/>
            <a:ext cx="3838575" cy="4305300"/>
          </a:xfrm>
          <a:prstGeom prst="rect">
            <a:avLst/>
          </a:prstGeom>
        </p:spPr>
      </p:pic>
      <p:pic>
        <p:nvPicPr>
          <p:cNvPr id="10" name="Picture 10" descr="Text, whiteboard&#10;&#10;Description automatically generated">
            <a:extLst>
              <a:ext uri="{FF2B5EF4-FFF2-40B4-BE49-F238E27FC236}">
                <a16:creationId xmlns:a16="http://schemas.microsoft.com/office/drawing/2014/main" id="{DA3F74D0-5781-46B3-AB03-1C9166820ED7}"/>
              </a:ext>
            </a:extLst>
          </p:cNvPr>
          <p:cNvPicPr>
            <a:picLocks noChangeAspect="1"/>
          </p:cNvPicPr>
          <p:nvPr/>
        </p:nvPicPr>
        <p:blipFill>
          <a:blip r:embed="rId4"/>
          <a:stretch>
            <a:fillRect/>
          </a:stretch>
        </p:blipFill>
        <p:spPr>
          <a:xfrm>
            <a:off x="3845605" y="0"/>
            <a:ext cx="3267075" cy="3048000"/>
          </a:xfrm>
          <a:prstGeom prst="rect">
            <a:avLst/>
          </a:prstGeom>
        </p:spPr>
      </p:pic>
      <p:pic>
        <p:nvPicPr>
          <p:cNvPr id="12" name="Picture 25" descr="Icon&#10;&#10;Description automatically generated">
            <a:extLst>
              <a:ext uri="{FF2B5EF4-FFF2-40B4-BE49-F238E27FC236}">
                <a16:creationId xmlns:a16="http://schemas.microsoft.com/office/drawing/2014/main" id="{E6229D07-29C7-4004-8AB1-BCE28F7A17A5}"/>
              </a:ext>
            </a:extLst>
          </p:cNvPr>
          <p:cNvPicPr>
            <a:picLocks noChangeAspect="1"/>
          </p:cNvPicPr>
          <p:nvPr/>
        </p:nvPicPr>
        <p:blipFill>
          <a:blip r:embed="rId5"/>
          <a:stretch>
            <a:fillRect/>
          </a:stretch>
        </p:blipFill>
        <p:spPr>
          <a:xfrm>
            <a:off x="11186932" y="70413"/>
            <a:ext cx="929833" cy="891251"/>
          </a:xfrm>
          <a:prstGeom prst="rect">
            <a:avLst/>
          </a:prstGeom>
        </p:spPr>
      </p:pic>
      <p:sp>
        <p:nvSpPr>
          <p:cNvPr id="5" name="TextBox 4">
            <a:extLst>
              <a:ext uri="{FF2B5EF4-FFF2-40B4-BE49-F238E27FC236}">
                <a16:creationId xmlns:a16="http://schemas.microsoft.com/office/drawing/2014/main" id="{F100EF3E-093B-418A-B0F3-5FE0E15F7BAA}"/>
              </a:ext>
            </a:extLst>
          </p:cNvPr>
          <p:cNvSpPr txBox="1"/>
          <p:nvPr/>
        </p:nvSpPr>
        <p:spPr>
          <a:xfrm>
            <a:off x="7297271" y="1972235"/>
            <a:ext cx="52443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dirty="0">
                <a:solidFill>
                  <a:schemeClr val="bg1"/>
                </a:solidFill>
                <a:ea typeface="+mn-lt"/>
                <a:cs typeface="+mn-lt"/>
              </a:rPr>
              <a:t>Front-view,  Top-view, Side-view of </a:t>
            </a:r>
            <a:r>
              <a:rPr lang="en-US" sz="1600" i="1" dirty="0">
                <a:solidFill>
                  <a:schemeClr val="bg1"/>
                </a:solidFill>
              </a:rPr>
              <a:t>ROV model.</a:t>
            </a:r>
            <a:endParaRPr lang="en-GB" sz="1600">
              <a:solidFill>
                <a:schemeClr val="bg1"/>
              </a:solidFill>
              <a:ea typeface="+mn-lt"/>
              <a:cs typeface="+mn-lt"/>
            </a:endParaRPr>
          </a:p>
          <a:p>
            <a:pPr algn="l"/>
            <a:endParaRPr lang="en-GB" sz="1600" dirty="0">
              <a:cs typeface="Calibri"/>
            </a:endParaRPr>
          </a:p>
        </p:txBody>
      </p:sp>
    </p:spTree>
    <p:extLst>
      <p:ext uri="{BB962C8B-B14F-4D97-AF65-F5344CB8AC3E}">
        <p14:creationId xmlns:p14="http://schemas.microsoft.com/office/powerpoint/2010/main" val="2139198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19</a:t>
            </a:r>
          </a:p>
        </p:txBody>
      </p:sp>
      <p:sp>
        <p:nvSpPr>
          <p:cNvPr id="5" name="TextBox 4">
            <a:extLst>
              <a:ext uri="{FF2B5EF4-FFF2-40B4-BE49-F238E27FC236}">
                <a16:creationId xmlns:a16="http://schemas.microsoft.com/office/drawing/2014/main" id="{3276309E-58CF-4022-A445-B5F16C2E25D3}"/>
              </a:ext>
            </a:extLst>
          </p:cNvPr>
          <p:cNvSpPr txBox="1"/>
          <p:nvPr/>
        </p:nvSpPr>
        <p:spPr>
          <a:xfrm>
            <a:off x="4581439" y="151253"/>
            <a:ext cx="578155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solidFill>
                  <a:schemeClr val="bg1"/>
                </a:solidFill>
                <a:latin typeface="Century Gothic"/>
                <a:ea typeface="+mn-lt"/>
                <a:cs typeface="+mn-lt"/>
              </a:rPr>
              <a:t>A Monitor is placed over a face of the stand connected to a rod for providing the support. It is movable along the z axis and this kind of arrangement is made to move the monitor as per the weight of display as well as to balance the </a:t>
            </a:r>
            <a:r>
              <a:rPr lang="en-US" sz="1600" dirty="0" err="1">
                <a:solidFill>
                  <a:schemeClr val="bg1"/>
                </a:solidFill>
                <a:latin typeface="Century Gothic"/>
                <a:ea typeface="+mn-lt"/>
                <a:cs typeface="+mn-lt"/>
              </a:rPr>
              <a:t>centre</a:t>
            </a:r>
            <a:r>
              <a:rPr lang="en-US" sz="1600" dirty="0">
                <a:solidFill>
                  <a:schemeClr val="bg1"/>
                </a:solidFill>
                <a:latin typeface="Century Gothic"/>
                <a:ea typeface="+mn-lt"/>
                <a:cs typeface="+mn-lt"/>
              </a:rPr>
              <a:t> of gravity along with better viewing angle in case of necessity. There is a firm rubber grip at the end of each leg which prevents unwanted movement along the remaining axes. A knob is placed between connecting rod and face of the stand to adjust the bush position at the T Junction to modify z axis. Sharp corners and edges are filleted to avoid physical harm during adjustments. Due to its lightweight property the stand can easily be swapped. Since the corona virus has a characteristic to survive in glass, metal and plastic, the disinfectant can be sprayed over this stand. </a:t>
            </a:r>
            <a:endParaRPr lang="en-US" sz="1600">
              <a:solidFill>
                <a:schemeClr val="bg1"/>
              </a:solidFill>
              <a:latin typeface="Century Gothic"/>
              <a:ea typeface="+mn-lt"/>
              <a:cs typeface="+mn-lt"/>
            </a:endParaRPr>
          </a:p>
          <a:p>
            <a:pPr marL="285750" indent="-285750">
              <a:buFont typeface="Arial"/>
              <a:buChar char="•"/>
            </a:pPr>
            <a:br>
              <a:rPr lang="en-US" dirty="0"/>
            </a:br>
            <a:endParaRPr lang="en-US">
              <a:solidFill>
                <a:schemeClr val="bg1"/>
              </a:solidFill>
              <a:latin typeface="Century Gothic"/>
              <a:cs typeface="Calibri"/>
            </a:endParaRP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pic>
        <p:nvPicPr>
          <p:cNvPr id="14" name="Picture 14" descr="A picture containing text&#10;&#10;Description automatically generated">
            <a:extLst>
              <a:ext uri="{FF2B5EF4-FFF2-40B4-BE49-F238E27FC236}">
                <a16:creationId xmlns:a16="http://schemas.microsoft.com/office/drawing/2014/main" id="{2ACABDC6-727F-4DB2-B5D9-82C37F47CB7F}"/>
              </a:ext>
            </a:extLst>
          </p:cNvPr>
          <p:cNvPicPr>
            <a:picLocks noChangeAspect="1"/>
          </p:cNvPicPr>
          <p:nvPr/>
        </p:nvPicPr>
        <p:blipFill rotWithShape="1">
          <a:blip r:embed="rId2"/>
          <a:srcRect l="24579" t="5848" r="8754" b="3509"/>
          <a:stretch/>
        </p:blipFill>
        <p:spPr>
          <a:xfrm>
            <a:off x="5441" y="493136"/>
            <a:ext cx="2016065" cy="3158883"/>
          </a:xfrm>
          <a:prstGeom prst="rect">
            <a:avLst/>
          </a:prstGeom>
        </p:spPr>
      </p:pic>
      <p:pic>
        <p:nvPicPr>
          <p:cNvPr id="15" name="Picture 15" descr="A picture containing text&#10;&#10;Description automatically generated">
            <a:extLst>
              <a:ext uri="{FF2B5EF4-FFF2-40B4-BE49-F238E27FC236}">
                <a16:creationId xmlns:a16="http://schemas.microsoft.com/office/drawing/2014/main" id="{83DF1130-C8E7-45F8-BDDC-D36FE0C81417}"/>
              </a:ext>
            </a:extLst>
          </p:cNvPr>
          <p:cNvPicPr>
            <a:picLocks noChangeAspect="1"/>
          </p:cNvPicPr>
          <p:nvPr/>
        </p:nvPicPr>
        <p:blipFill rotWithShape="1">
          <a:blip r:embed="rId3"/>
          <a:srcRect l="16088" t="6950" r="11356" b="3289"/>
          <a:stretch/>
        </p:blipFill>
        <p:spPr>
          <a:xfrm>
            <a:off x="3855" y="3814567"/>
            <a:ext cx="2061093" cy="2879204"/>
          </a:xfrm>
          <a:prstGeom prst="rect">
            <a:avLst/>
          </a:prstGeom>
        </p:spPr>
      </p:pic>
      <p:pic>
        <p:nvPicPr>
          <p:cNvPr id="16" name="Picture 16" descr="Text, whiteboard&#10;&#10;Description automatically generated">
            <a:extLst>
              <a:ext uri="{FF2B5EF4-FFF2-40B4-BE49-F238E27FC236}">
                <a16:creationId xmlns:a16="http://schemas.microsoft.com/office/drawing/2014/main" id="{649458B2-7FE9-4E5F-8CA7-44D54E8F57F7}"/>
              </a:ext>
            </a:extLst>
          </p:cNvPr>
          <p:cNvPicPr>
            <a:picLocks noChangeAspect="1"/>
          </p:cNvPicPr>
          <p:nvPr/>
        </p:nvPicPr>
        <p:blipFill>
          <a:blip r:embed="rId4"/>
          <a:stretch>
            <a:fillRect/>
          </a:stretch>
        </p:blipFill>
        <p:spPr>
          <a:xfrm>
            <a:off x="8408533" y="4136572"/>
            <a:ext cx="2849790" cy="2676072"/>
          </a:xfrm>
          <a:prstGeom prst="rect">
            <a:avLst/>
          </a:prstGeom>
        </p:spPr>
      </p:pic>
      <p:sp>
        <p:nvSpPr>
          <p:cNvPr id="17" name="TextBox 16">
            <a:extLst>
              <a:ext uri="{FF2B5EF4-FFF2-40B4-BE49-F238E27FC236}">
                <a16:creationId xmlns:a16="http://schemas.microsoft.com/office/drawing/2014/main" id="{D8808171-FE4B-4A10-9B31-4E63593B65D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19" name="Picture 25" descr="Icon&#10;&#10;Description automatically generated">
            <a:extLst>
              <a:ext uri="{FF2B5EF4-FFF2-40B4-BE49-F238E27FC236}">
                <a16:creationId xmlns:a16="http://schemas.microsoft.com/office/drawing/2014/main" id="{32F0A411-C5DD-40BF-9114-4E1203F16609}"/>
              </a:ext>
            </a:extLst>
          </p:cNvPr>
          <p:cNvPicPr>
            <a:picLocks noChangeAspect="1"/>
          </p:cNvPicPr>
          <p:nvPr/>
        </p:nvPicPr>
        <p:blipFill>
          <a:blip r:embed="rId5"/>
          <a:stretch>
            <a:fillRect/>
          </a:stretch>
        </p:blipFill>
        <p:spPr>
          <a:xfrm>
            <a:off x="11186932" y="70413"/>
            <a:ext cx="929833" cy="891251"/>
          </a:xfrm>
          <a:prstGeom prst="rect">
            <a:avLst/>
          </a:prstGeom>
        </p:spPr>
      </p:pic>
    </p:spTree>
    <p:extLst>
      <p:ext uri="{BB962C8B-B14F-4D97-AF65-F5344CB8AC3E}">
        <p14:creationId xmlns:p14="http://schemas.microsoft.com/office/powerpoint/2010/main" val="1784675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4133560" cy="3395469"/>
          </a:xfrm>
        </p:spPr>
        <p:txBody>
          <a:bodyPr>
            <a:normAutofit/>
          </a:bodyPr>
          <a:lstStyle/>
          <a:p>
            <a:r>
              <a:rPr lang="en-US"/>
              <a:t>College Name</a:t>
            </a:r>
          </a:p>
        </p:txBody>
      </p:sp>
      <p:sp>
        <p:nvSpPr>
          <p:cNvPr id="119" name="TextBox 118">
            <a:extLst>
              <a:ext uri="{FF2B5EF4-FFF2-40B4-BE49-F238E27FC236}">
                <a16:creationId xmlns:a16="http://schemas.microsoft.com/office/drawing/2014/main" id="{E3382F6E-8D0A-4EE6-AE77-52FCBC1D76B8}"/>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7" name="Picture 7" descr="Logo&#10;&#10;Description automatically generated">
            <a:extLst>
              <a:ext uri="{FF2B5EF4-FFF2-40B4-BE49-F238E27FC236}">
                <a16:creationId xmlns:a16="http://schemas.microsoft.com/office/drawing/2014/main" id="{351C0E84-8E28-4820-90C1-6EC747E4531D}"/>
              </a:ext>
            </a:extLst>
          </p:cNvPr>
          <p:cNvPicPr>
            <a:picLocks noChangeAspect="1"/>
          </p:cNvPicPr>
          <p:nvPr/>
        </p:nvPicPr>
        <p:blipFill>
          <a:blip r:embed="rId2"/>
          <a:stretch>
            <a:fillRect/>
          </a:stretch>
        </p:blipFill>
        <p:spPr>
          <a:xfrm>
            <a:off x="4476919" y="1356968"/>
            <a:ext cx="3621078" cy="2076212"/>
          </a:xfrm>
          <a:prstGeom prst="rect">
            <a:avLst/>
          </a:prstGeom>
        </p:spPr>
      </p:pic>
      <p:pic>
        <p:nvPicPr>
          <p:cNvPr id="11" name="Picture 11" descr="Logo&#10;&#10;Description automatically generated">
            <a:extLst>
              <a:ext uri="{FF2B5EF4-FFF2-40B4-BE49-F238E27FC236}">
                <a16:creationId xmlns:a16="http://schemas.microsoft.com/office/drawing/2014/main" id="{C2CB3227-7A84-4EB0-8892-E934341498CA}"/>
              </a:ext>
            </a:extLst>
          </p:cNvPr>
          <p:cNvPicPr>
            <a:picLocks noChangeAspect="1"/>
          </p:cNvPicPr>
          <p:nvPr/>
        </p:nvPicPr>
        <p:blipFill>
          <a:blip r:embed="rId3"/>
          <a:stretch>
            <a:fillRect/>
          </a:stretch>
        </p:blipFill>
        <p:spPr>
          <a:xfrm>
            <a:off x="1839317" y="3897853"/>
            <a:ext cx="1817491" cy="1827136"/>
          </a:xfrm>
          <a:prstGeom prst="rect">
            <a:avLst/>
          </a:prstGeom>
        </p:spPr>
      </p:pic>
      <p:sp>
        <p:nvSpPr>
          <p:cNvPr id="71" name="TextBox 70">
            <a:extLst>
              <a:ext uri="{FF2B5EF4-FFF2-40B4-BE49-F238E27FC236}">
                <a16:creationId xmlns:a16="http://schemas.microsoft.com/office/drawing/2014/main" id="{7FC13FFA-A193-4A0B-9044-29ABE6AA2BF5}"/>
              </a:ext>
            </a:extLst>
          </p:cNvPr>
          <p:cNvSpPr txBox="1"/>
          <p:nvPr/>
        </p:nvSpPr>
        <p:spPr>
          <a:xfrm>
            <a:off x="3402561" y="2940367"/>
            <a:ext cx="63602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cs typeface="Arial"/>
              </a:rPr>
              <a:t>SRM Institute of Science and Technology​</a:t>
            </a:r>
            <a:endParaRPr lang="en-US" sz="2800"/>
          </a:p>
        </p:txBody>
      </p:sp>
      <p:sp>
        <p:nvSpPr>
          <p:cNvPr id="72" name="TextBox 71">
            <a:extLst>
              <a:ext uri="{FF2B5EF4-FFF2-40B4-BE49-F238E27FC236}">
                <a16:creationId xmlns:a16="http://schemas.microsoft.com/office/drawing/2014/main" id="{325964A9-1F54-409A-A79E-24AE1C48318C}"/>
              </a:ext>
            </a:extLst>
          </p:cNvPr>
          <p:cNvSpPr txBox="1"/>
          <p:nvPr/>
        </p:nvSpPr>
        <p:spPr>
          <a:xfrm>
            <a:off x="1047456" y="5841965"/>
            <a:ext cx="434436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latin typeface="Calibri"/>
                <a:cs typeface="Arial"/>
              </a:rPr>
              <a:t>Jadavpur University​</a:t>
            </a:r>
            <a:endParaRPr lang="en-US"/>
          </a:p>
        </p:txBody>
      </p:sp>
      <p:pic>
        <p:nvPicPr>
          <p:cNvPr id="3" name="Picture 37" descr="Text, logo&#10;&#10;Description automatically generated">
            <a:extLst>
              <a:ext uri="{FF2B5EF4-FFF2-40B4-BE49-F238E27FC236}">
                <a16:creationId xmlns:a16="http://schemas.microsoft.com/office/drawing/2014/main" id="{BD3CC6D8-C221-4259-A998-A393457ED7DA}"/>
              </a:ext>
            </a:extLst>
          </p:cNvPr>
          <p:cNvPicPr>
            <a:picLocks noChangeAspect="1"/>
          </p:cNvPicPr>
          <p:nvPr/>
        </p:nvPicPr>
        <p:blipFill>
          <a:blip r:embed="rId4"/>
          <a:stretch>
            <a:fillRect/>
          </a:stretch>
        </p:blipFill>
        <p:spPr>
          <a:xfrm>
            <a:off x="8993820" y="4070799"/>
            <a:ext cx="1402466" cy="1494984"/>
          </a:xfrm>
          <a:prstGeom prst="rect">
            <a:avLst/>
          </a:prstGeom>
        </p:spPr>
      </p:pic>
      <p:sp>
        <p:nvSpPr>
          <p:cNvPr id="4" name="TextBox 3">
            <a:extLst>
              <a:ext uri="{FF2B5EF4-FFF2-40B4-BE49-F238E27FC236}">
                <a16:creationId xmlns:a16="http://schemas.microsoft.com/office/drawing/2014/main" id="{A93AE5E5-D3FD-43BF-978F-8C4BDE6B493D}"/>
              </a:ext>
            </a:extLst>
          </p:cNvPr>
          <p:cNvSpPr txBox="1"/>
          <p:nvPr/>
        </p:nvSpPr>
        <p:spPr>
          <a:xfrm>
            <a:off x="7323551" y="5841172"/>
            <a:ext cx="615654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latin typeface="Calibri"/>
                <a:cs typeface="Arial"/>
              </a:rPr>
              <a:t>Vellore Institute of Technology​</a:t>
            </a:r>
            <a:endParaRPr lang="en-US" dirty="0" err="1"/>
          </a:p>
        </p:txBody>
      </p:sp>
      <p:pic>
        <p:nvPicPr>
          <p:cNvPr id="5" name="Picture 25" descr="Icon&#10;&#10;Description automatically generated">
            <a:extLst>
              <a:ext uri="{FF2B5EF4-FFF2-40B4-BE49-F238E27FC236}">
                <a16:creationId xmlns:a16="http://schemas.microsoft.com/office/drawing/2014/main" id="{7930A67D-1E4C-4E8E-93C7-40DAD9358986}"/>
              </a:ext>
            </a:extLst>
          </p:cNvPr>
          <p:cNvPicPr>
            <a:picLocks noChangeAspect="1"/>
          </p:cNvPicPr>
          <p:nvPr/>
        </p:nvPicPr>
        <p:blipFill>
          <a:blip r:embed="rId5"/>
          <a:stretch>
            <a:fillRect/>
          </a:stretch>
        </p:blipFill>
        <p:spPr>
          <a:xfrm>
            <a:off x="11186932" y="70413"/>
            <a:ext cx="929833" cy="891251"/>
          </a:xfrm>
          <a:prstGeom prst="rect">
            <a:avLst/>
          </a:prstGeom>
        </p:spPr>
      </p:pic>
      <p:sp>
        <p:nvSpPr>
          <p:cNvPr id="12" name="Oval 11">
            <a:extLst>
              <a:ext uri="{FF2B5EF4-FFF2-40B4-BE49-F238E27FC236}">
                <a16:creationId xmlns:a16="http://schemas.microsoft.com/office/drawing/2014/main" id="{FA659EA9-B97F-45D2-961D-3638DF247F56}"/>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2</a:t>
            </a:r>
          </a:p>
        </p:txBody>
      </p:sp>
    </p:spTree>
    <p:extLst>
      <p:ext uri="{BB962C8B-B14F-4D97-AF65-F5344CB8AC3E}">
        <p14:creationId xmlns:p14="http://schemas.microsoft.com/office/powerpoint/2010/main" val="136696619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dirty="0">
              <a:solidFill>
                <a:schemeClr val="bg1"/>
              </a:solidFill>
              <a:latin typeface="Century Gothic"/>
              <a:ea typeface=""/>
              <a:cs typeface=""/>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20</a:t>
            </a: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4" name="Picture 8" descr="Diagram&#10;&#10;Description automatically generated">
            <a:extLst>
              <a:ext uri="{FF2B5EF4-FFF2-40B4-BE49-F238E27FC236}">
                <a16:creationId xmlns:a16="http://schemas.microsoft.com/office/drawing/2014/main" id="{728F6EBB-7769-40E8-9CAD-4251E39E0928}"/>
              </a:ext>
            </a:extLst>
          </p:cNvPr>
          <p:cNvPicPr>
            <a:picLocks noChangeAspect="1"/>
          </p:cNvPicPr>
          <p:nvPr/>
        </p:nvPicPr>
        <p:blipFill>
          <a:blip r:embed="rId2"/>
          <a:stretch>
            <a:fillRect/>
          </a:stretch>
        </p:blipFill>
        <p:spPr>
          <a:xfrm>
            <a:off x="1973916" y="1258700"/>
            <a:ext cx="7760073" cy="4788833"/>
          </a:xfrm>
          <a:prstGeom prst="rect">
            <a:avLst/>
          </a:prstGeom>
        </p:spPr>
      </p:pic>
      <p:pic>
        <p:nvPicPr>
          <p:cNvPr id="10" name="Picture 25" descr="Icon&#10;&#10;Description automatically generated">
            <a:extLst>
              <a:ext uri="{FF2B5EF4-FFF2-40B4-BE49-F238E27FC236}">
                <a16:creationId xmlns:a16="http://schemas.microsoft.com/office/drawing/2014/main" id="{C546A164-30DA-4AB4-AFD3-0A071E2A3EFF}"/>
              </a:ext>
            </a:extLst>
          </p:cNvPr>
          <p:cNvPicPr>
            <a:picLocks noChangeAspect="1"/>
          </p:cNvPicPr>
          <p:nvPr/>
        </p:nvPicPr>
        <p:blipFill>
          <a:blip r:embed="rId3"/>
          <a:stretch>
            <a:fillRect/>
          </a:stretch>
        </p:blipFill>
        <p:spPr>
          <a:xfrm>
            <a:off x="11186932" y="70413"/>
            <a:ext cx="929833" cy="891251"/>
          </a:xfrm>
          <a:prstGeom prst="rect">
            <a:avLst/>
          </a:prstGeom>
        </p:spPr>
      </p:pic>
      <p:sp>
        <p:nvSpPr>
          <p:cNvPr id="5" name="TextBox 4">
            <a:extLst>
              <a:ext uri="{FF2B5EF4-FFF2-40B4-BE49-F238E27FC236}">
                <a16:creationId xmlns:a16="http://schemas.microsoft.com/office/drawing/2014/main" id="{86B0BD0A-7231-4B49-BED8-6013E9CFFC39}"/>
              </a:ext>
            </a:extLst>
          </p:cNvPr>
          <p:cNvSpPr txBox="1"/>
          <p:nvPr/>
        </p:nvSpPr>
        <p:spPr>
          <a:xfrm>
            <a:off x="3290047" y="815788"/>
            <a:ext cx="51367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i="1" dirty="0">
                <a:solidFill>
                  <a:schemeClr val="bg1"/>
                </a:solidFill>
                <a:ea typeface="+mn-lt"/>
                <a:cs typeface="+mn-lt"/>
              </a:rPr>
              <a:t>Connecting the monitor to cloud through IoT gateway</a:t>
            </a:r>
            <a:endParaRPr lang="en-US" sz="1600">
              <a:solidFill>
                <a:schemeClr val="bg1"/>
              </a:solidFill>
              <a:cs typeface="Calibri"/>
            </a:endParaRPr>
          </a:p>
        </p:txBody>
      </p:sp>
    </p:spTree>
    <p:extLst>
      <p:ext uri="{BB962C8B-B14F-4D97-AF65-F5344CB8AC3E}">
        <p14:creationId xmlns:p14="http://schemas.microsoft.com/office/powerpoint/2010/main" val="4148491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dirty="0">
              <a:solidFill>
                <a:schemeClr val="bg1"/>
              </a:solidFill>
              <a:latin typeface="Century Gothic"/>
              <a:ea typeface=""/>
              <a:cs typeface=""/>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21</a:t>
            </a: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4" name="Picture 8" descr="Diagram&#10;&#10;Description automatically generated">
            <a:extLst>
              <a:ext uri="{FF2B5EF4-FFF2-40B4-BE49-F238E27FC236}">
                <a16:creationId xmlns:a16="http://schemas.microsoft.com/office/drawing/2014/main" id="{B4CEC3C5-2627-4D91-BC09-6E790881C72C}"/>
              </a:ext>
            </a:extLst>
          </p:cNvPr>
          <p:cNvPicPr>
            <a:picLocks noChangeAspect="1"/>
          </p:cNvPicPr>
          <p:nvPr/>
        </p:nvPicPr>
        <p:blipFill>
          <a:blip r:embed="rId2"/>
          <a:stretch>
            <a:fillRect/>
          </a:stretch>
        </p:blipFill>
        <p:spPr>
          <a:xfrm>
            <a:off x="440951" y="1824318"/>
            <a:ext cx="10888755" cy="4061011"/>
          </a:xfrm>
          <a:prstGeom prst="rect">
            <a:avLst/>
          </a:prstGeom>
        </p:spPr>
      </p:pic>
      <p:pic>
        <p:nvPicPr>
          <p:cNvPr id="10" name="Picture 25" descr="Icon&#10;&#10;Description automatically generated">
            <a:extLst>
              <a:ext uri="{FF2B5EF4-FFF2-40B4-BE49-F238E27FC236}">
                <a16:creationId xmlns:a16="http://schemas.microsoft.com/office/drawing/2014/main" id="{8EE45C06-52BC-4881-ADD9-A0157F5C4C96}"/>
              </a:ext>
            </a:extLst>
          </p:cNvPr>
          <p:cNvPicPr>
            <a:picLocks noChangeAspect="1"/>
          </p:cNvPicPr>
          <p:nvPr/>
        </p:nvPicPr>
        <p:blipFill>
          <a:blip r:embed="rId3"/>
          <a:stretch>
            <a:fillRect/>
          </a:stretch>
        </p:blipFill>
        <p:spPr>
          <a:xfrm>
            <a:off x="11186932" y="70413"/>
            <a:ext cx="929833" cy="891251"/>
          </a:xfrm>
          <a:prstGeom prst="rect">
            <a:avLst/>
          </a:prstGeom>
        </p:spPr>
      </p:pic>
      <p:sp>
        <p:nvSpPr>
          <p:cNvPr id="5" name="TextBox 4">
            <a:extLst>
              <a:ext uri="{FF2B5EF4-FFF2-40B4-BE49-F238E27FC236}">
                <a16:creationId xmlns:a16="http://schemas.microsoft.com/office/drawing/2014/main" id="{047FB8BC-6455-4F66-A367-19C701999126}"/>
              </a:ext>
            </a:extLst>
          </p:cNvPr>
          <p:cNvSpPr txBox="1"/>
          <p:nvPr/>
        </p:nvSpPr>
        <p:spPr>
          <a:xfrm>
            <a:off x="4787153" y="137160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i="1" dirty="0">
                <a:solidFill>
                  <a:schemeClr val="bg1"/>
                </a:solidFill>
                <a:ea typeface="+mn-lt"/>
                <a:cs typeface="+mn-lt"/>
              </a:rPr>
              <a:t>Device-software interfacing</a:t>
            </a:r>
            <a:endParaRPr lang="en-US" sz="1600">
              <a:solidFill>
                <a:schemeClr val="bg1"/>
              </a:solidFill>
              <a:cs typeface="Calibri"/>
            </a:endParaRPr>
          </a:p>
        </p:txBody>
      </p:sp>
    </p:spTree>
    <p:extLst>
      <p:ext uri="{BB962C8B-B14F-4D97-AF65-F5344CB8AC3E}">
        <p14:creationId xmlns:p14="http://schemas.microsoft.com/office/powerpoint/2010/main" val="905824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22</a:t>
            </a:r>
            <a:endParaRPr lang="en-US" dirty="0"/>
          </a:p>
        </p:txBody>
      </p:sp>
      <p:sp>
        <p:nvSpPr>
          <p:cNvPr id="5" name="TextBox 4">
            <a:extLst>
              <a:ext uri="{FF2B5EF4-FFF2-40B4-BE49-F238E27FC236}">
                <a16:creationId xmlns:a16="http://schemas.microsoft.com/office/drawing/2014/main" id="{3276309E-58CF-4022-A445-B5F16C2E25D3}"/>
              </a:ext>
            </a:extLst>
          </p:cNvPr>
          <p:cNvSpPr txBox="1"/>
          <p:nvPr/>
        </p:nvSpPr>
        <p:spPr>
          <a:xfrm>
            <a:off x="4581439" y="151253"/>
            <a:ext cx="578155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solidFill>
                  <a:schemeClr val="bg1"/>
                </a:solidFill>
                <a:latin typeface="Century Gothic"/>
                <a:ea typeface="+mn-lt"/>
                <a:cs typeface="+mn-lt"/>
              </a:rPr>
              <a:t>The patient monitoring device collects all the patient body parameters using the suitable sensors and sends the data via Wi-Fi or Bluetooth to an IOT gateway . </a:t>
            </a:r>
            <a:endParaRPr lang="en-US" sz="1600">
              <a:cs typeface="Calibri" panose="020F0502020204030204"/>
            </a:endParaRPr>
          </a:p>
          <a:p>
            <a:pPr marL="285750" indent="-285750" algn="just">
              <a:buFont typeface="Arial"/>
              <a:buChar char="•"/>
            </a:pPr>
            <a:br>
              <a:rPr lang="en-US" sz="1600" dirty="0">
                <a:latin typeface="Century Gothic"/>
              </a:rPr>
            </a:br>
            <a:r>
              <a:rPr lang="en-US" sz="1600" dirty="0">
                <a:solidFill>
                  <a:schemeClr val="bg1"/>
                </a:solidFill>
                <a:latin typeface="Century Gothic"/>
                <a:ea typeface="+mn-lt"/>
                <a:cs typeface="+mn-lt"/>
              </a:rPr>
              <a:t>The IOT gateway is a physical platform which sends the sensor data from various IOT devices to the cloud service providers. Gateways serve as a wireless access portal to give IoT devices access to the Internet. In this device we have used MQTT communication protocol for data transfer from the IOT Gateway to the cloud.</a:t>
            </a:r>
            <a:endParaRPr lang="en-US" sz="1600">
              <a:solidFill>
                <a:schemeClr val="bg1"/>
              </a:solidFill>
              <a:latin typeface="Century Gothic"/>
              <a:cs typeface="Calibri"/>
            </a:endParaRP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sp>
        <p:nvSpPr>
          <p:cNvPr id="17" name="TextBox 16">
            <a:extLst>
              <a:ext uri="{FF2B5EF4-FFF2-40B4-BE49-F238E27FC236}">
                <a16:creationId xmlns:a16="http://schemas.microsoft.com/office/drawing/2014/main" id="{D8808171-FE4B-4A10-9B31-4E63593B65D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19" name="Picture 25" descr="Icon&#10;&#10;Description automatically generated">
            <a:extLst>
              <a:ext uri="{FF2B5EF4-FFF2-40B4-BE49-F238E27FC236}">
                <a16:creationId xmlns:a16="http://schemas.microsoft.com/office/drawing/2014/main" id="{32F0A411-C5DD-40BF-9114-4E1203F16609}"/>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5" descr="Diagram&#10;&#10;Description automatically generated">
            <a:extLst>
              <a:ext uri="{FF2B5EF4-FFF2-40B4-BE49-F238E27FC236}">
                <a16:creationId xmlns:a16="http://schemas.microsoft.com/office/drawing/2014/main" id="{2E30D7CB-A915-40AF-AF12-FAFB4E937177}"/>
              </a:ext>
            </a:extLst>
          </p:cNvPr>
          <p:cNvPicPr>
            <a:picLocks noChangeAspect="1"/>
          </p:cNvPicPr>
          <p:nvPr/>
        </p:nvPicPr>
        <p:blipFill>
          <a:blip r:embed="rId3"/>
          <a:stretch>
            <a:fillRect/>
          </a:stretch>
        </p:blipFill>
        <p:spPr>
          <a:xfrm>
            <a:off x="0" y="3991455"/>
            <a:ext cx="4652682" cy="2864383"/>
          </a:xfrm>
          <a:prstGeom prst="rect">
            <a:avLst/>
          </a:prstGeom>
        </p:spPr>
      </p:pic>
      <p:pic>
        <p:nvPicPr>
          <p:cNvPr id="6" name="Picture 6" descr="Diagram&#10;&#10;Description automatically generated">
            <a:extLst>
              <a:ext uri="{FF2B5EF4-FFF2-40B4-BE49-F238E27FC236}">
                <a16:creationId xmlns:a16="http://schemas.microsoft.com/office/drawing/2014/main" id="{4B342696-376B-483B-9422-6D67EA7A5C88}"/>
              </a:ext>
            </a:extLst>
          </p:cNvPr>
          <p:cNvPicPr>
            <a:picLocks noChangeAspect="1"/>
          </p:cNvPicPr>
          <p:nvPr/>
        </p:nvPicPr>
        <p:blipFill>
          <a:blip r:embed="rId4"/>
          <a:stretch>
            <a:fillRect/>
          </a:stretch>
        </p:blipFill>
        <p:spPr>
          <a:xfrm>
            <a:off x="7360024" y="5293894"/>
            <a:ext cx="4087905" cy="1523529"/>
          </a:xfrm>
          <a:prstGeom prst="rect">
            <a:avLst/>
          </a:prstGeom>
        </p:spPr>
      </p:pic>
    </p:spTree>
    <p:extLst>
      <p:ext uri="{BB962C8B-B14F-4D97-AF65-F5344CB8AC3E}">
        <p14:creationId xmlns:p14="http://schemas.microsoft.com/office/powerpoint/2010/main" val="4201265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23</a:t>
            </a:r>
            <a:endParaRPr lang="en-US" dirty="0">
              <a:ea typeface="+mn-lt"/>
              <a:cs typeface="+mn-lt"/>
            </a:endParaRPr>
          </a:p>
        </p:txBody>
      </p:sp>
      <p:sp>
        <p:nvSpPr>
          <p:cNvPr id="5" name="TextBox 4">
            <a:extLst>
              <a:ext uri="{FF2B5EF4-FFF2-40B4-BE49-F238E27FC236}">
                <a16:creationId xmlns:a16="http://schemas.microsoft.com/office/drawing/2014/main" id="{3276309E-58CF-4022-A445-B5F16C2E25D3}"/>
              </a:ext>
            </a:extLst>
          </p:cNvPr>
          <p:cNvSpPr txBox="1"/>
          <p:nvPr/>
        </p:nvSpPr>
        <p:spPr>
          <a:xfrm>
            <a:off x="4581439" y="151253"/>
            <a:ext cx="5781553"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sz="1600" dirty="0">
              <a:solidFill>
                <a:schemeClr val="bg1"/>
              </a:solidFill>
              <a:latin typeface="Century Gothic"/>
              <a:cs typeface="Calibri" panose="020F0502020204030204"/>
            </a:endParaRPr>
          </a:p>
          <a:p>
            <a:pPr marL="285750" indent="-285750" algn="just">
              <a:buFont typeface="Arial"/>
              <a:buChar char="•"/>
            </a:pPr>
            <a:r>
              <a:rPr lang="en-US" sz="1600" dirty="0">
                <a:solidFill>
                  <a:schemeClr val="bg1"/>
                </a:solidFill>
                <a:latin typeface="Century Gothic"/>
                <a:cs typeface="Calibri" panose="020F0502020204030204"/>
              </a:rPr>
              <a:t>MQTT is an OASIS standard messaging protocol for the Internet of Things (IoT). It is designed as an extremely lightweight publish/subscribe messaging transport that is ideal for connecting remote devices with a small code footprint and minimal network bandwidth. MQTT today is used in a wide variety of industries, such as automotive, manufacturing, telecommunications, oil and gas, etc.</a:t>
            </a:r>
          </a:p>
          <a:p>
            <a:pPr marL="285750" indent="-285750" algn="just">
              <a:buFont typeface="Arial"/>
              <a:buChar char="•"/>
            </a:pPr>
            <a:r>
              <a:rPr lang="en-US" sz="1600" dirty="0">
                <a:solidFill>
                  <a:schemeClr val="bg1"/>
                </a:solidFill>
                <a:latin typeface="Century Gothic"/>
                <a:cs typeface="Calibri" panose="020F0502020204030204"/>
              </a:rPr>
              <a:t>The data sent to the cloud is processed and stored in a database. The cloud can also perform machine learning operations on these data which helps us to </a:t>
            </a:r>
            <a:r>
              <a:rPr lang="en-US" sz="1600" err="1">
                <a:solidFill>
                  <a:schemeClr val="bg1"/>
                </a:solidFill>
                <a:latin typeface="Century Gothic"/>
                <a:cs typeface="Calibri" panose="020F0502020204030204"/>
              </a:rPr>
              <a:t>analyse</a:t>
            </a:r>
            <a:r>
              <a:rPr lang="en-US" sz="1600" dirty="0">
                <a:solidFill>
                  <a:schemeClr val="bg1"/>
                </a:solidFill>
                <a:latin typeface="Century Gothic"/>
                <a:cs typeface="Calibri" panose="020F0502020204030204"/>
              </a:rPr>
              <a:t> and predict the possible outcomes in a more efficient way. This data in the database can also be accessed by web servers through the cloud services </a:t>
            </a:r>
            <a:r>
              <a:rPr lang="en-US" sz="1600" err="1">
                <a:solidFill>
                  <a:schemeClr val="bg1"/>
                </a:solidFill>
                <a:latin typeface="Century Gothic"/>
                <a:cs typeface="Calibri" panose="020F0502020204030204"/>
              </a:rPr>
              <a:t>api</a:t>
            </a:r>
            <a:r>
              <a:rPr lang="en-US" sz="1600" dirty="0">
                <a:solidFill>
                  <a:schemeClr val="bg1"/>
                </a:solidFill>
                <a:latin typeface="Century Gothic"/>
                <a:cs typeface="Calibri" panose="020F0502020204030204"/>
              </a:rPr>
              <a:t> and can be easily displayed in the dashboard on the doctors end. This helps the doctors to continuously monitor the patient from anywhere in the world and helps in non-contact based treatment.</a:t>
            </a:r>
          </a:p>
          <a:p>
            <a:pPr marL="285750" indent="-285750" algn="just">
              <a:buFont typeface="Arial"/>
              <a:buChar char="•"/>
            </a:pPr>
            <a:br>
              <a:rPr lang="en-US" dirty="0"/>
            </a:br>
            <a:endParaRPr lang="en-US" sz="1600">
              <a:solidFill>
                <a:schemeClr val="bg1"/>
              </a:solidFill>
              <a:latin typeface="Century Gothic"/>
              <a:cs typeface="Calibri"/>
            </a:endParaRP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sp>
        <p:nvSpPr>
          <p:cNvPr id="17" name="TextBox 16">
            <a:extLst>
              <a:ext uri="{FF2B5EF4-FFF2-40B4-BE49-F238E27FC236}">
                <a16:creationId xmlns:a16="http://schemas.microsoft.com/office/drawing/2014/main" id="{D8808171-FE4B-4A10-9B31-4E63593B65DF}"/>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pic>
        <p:nvPicPr>
          <p:cNvPr id="19" name="Picture 25" descr="Icon&#10;&#10;Description automatically generated">
            <a:extLst>
              <a:ext uri="{FF2B5EF4-FFF2-40B4-BE49-F238E27FC236}">
                <a16:creationId xmlns:a16="http://schemas.microsoft.com/office/drawing/2014/main" id="{32F0A411-C5DD-40BF-9114-4E1203F16609}"/>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5" descr="Diagram&#10;&#10;Description automatically generated">
            <a:extLst>
              <a:ext uri="{FF2B5EF4-FFF2-40B4-BE49-F238E27FC236}">
                <a16:creationId xmlns:a16="http://schemas.microsoft.com/office/drawing/2014/main" id="{2E30D7CB-A915-40AF-AF12-FAFB4E937177}"/>
              </a:ext>
            </a:extLst>
          </p:cNvPr>
          <p:cNvPicPr>
            <a:picLocks noChangeAspect="1"/>
          </p:cNvPicPr>
          <p:nvPr/>
        </p:nvPicPr>
        <p:blipFill>
          <a:blip r:embed="rId3"/>
          <a:stretch>
            <a:fillRect/>
          </a:stretch>
        </p:blipFill>
        <p:spPr>
          <a:xfrm>
            <a:off x="0" y="3991455"/>
            <a:ext cx="4652682" cy="2864383"/>
          </a:xfrm>
          <a:prstGeom prst="rect">
            <a:avLst/>
          </a:prstGeom>
        </p:spPr>
      </p:pic>
      <p:pic>
        <p:nvPicPr>
          <p:cNvPr id="6" name="Picture 6" descr="Diagram&#10;&#10;Description automatically generated">
            <a:extLst>
              <a:ext uri="{FF2B5EF4-FFF2-40B4-BE49-F238E27FC236}">
                <a16:creationId xmlns:a16="http://schemas.microsoft.com/office/drawing/2014/main" id="{4B342696-376B-483B-9422-6D67EA7A5C88}"/>
              </a:ext>
            </a:extLst>
          </p:cNvPr>
          <p:cNvPicPr>
            <a:picLocks noChangeAspect="1"/>
          </p:cNvPicPr>
          <p:nvPr/>
        </p:nvPicPr>
        <p:blipFill>
          <a:blip r:embed="rId4"/>
          <a:stretch>
            <a:fillRect/>
          </a:stretch>
        </p:blipFill>
        <p:spPr>
          <a:xfrm>
            <a:off x="7360024" y="5293894"/>
            <a:ext cx="4087905" cy="1523529"/>
          </a:xfrm>
          <a:prstGeom prst="rect">
            <a:avLst/>
          </a:prstGeom>
        </p:spPr>
      </p:pic>
    </p:spTree>
    <p:extLst>
      <p:ext uri="{BB962C8B-B14F-4D97-AF65-F5344CB8AC3E}">
        <p14:creationId xmlns:p14="http://schemas.microsoft.com/office/powerpoint/2010/main" val="4127093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GB" sz="1200" i="1" dirty="0">
              <a:solidFill>
                <a:srgbClr val="000000"/>
              </a:solidFill>
              <a:latin typeface="Calibri"/>
              <a:ea typeface=""/>
              <a:cs typeface="Calibri"/>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24</a:t>
            </a:r>
            <a:endParaRPr lang="en-US" dirty="0"/>
          </a:p>
        </p:txBody>
      </p:sp>
      <p:sp>
        <p:nvSpPr>
          <p:cNvPr id="5" name="TextBox 4">
            <a:extLst>
              <a:ext uri="{FF2B5EF4-FFF2-40B4-BE49-F238E27FC236}">
                <a16:creationId xmlns:a16="http://schemas.microsoft.com/office/drawing/2014/main" id="{3276309E-58CF-4022-A445-B5F16C2E25D3}"/>
              </a:ext>
            </a:extLst>
          </p:cNvPr>
          <p:cNvSpPr txBox="1"/>
          <p:nvPr/>
        </p:nvSpPr>
        <p:spPr>
          <a:xfrm>
            <a:off x="4581439" y="151253"/>
            <a:ext cx="592093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sz="1600" dirty="0">
              <a:solidFill>
                <a:schemeClr val="bg1"/>
              </a:solidFill>
              <a:latin typeface="Century Gothic"/>
              <a:cs typeface="Calibri"/>
            </a:endParaRP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sp>
        <p:nvSpPr>
          <p:cNvPr id="12" name="TextBox 11">
            <a:extLst>
              <a:ext uri="{FF2B5EF4-FFF2-40B4-BE49-F238E27FC236}">
                <a16:creationId xmlns:a16="http://schemas.microsoft.com/office/drawing/2014/main" id="{D14E59B3-2FA9-41DA-A07C-9DFFFB51D43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pic>
        <p:nvPicPr>
          <p:cNvPr id="14" name="Picture 25" descr="Icon&#10;&#10;Description automatically generated">
            <a:extLst>
              <a:ext uri="{FF2B5EF4-FFF2-40B4-BE49-F238E27FC236}">
                <a16:creationId xmlns:a16="http://schemas.microsoft.com/office/drawing/2014/main" id="{E722A844-5A96-402A-8A0E-5C383B034DD7}"/>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5" descr="Diagram&#10;&#10;Description automatically generated">
            <a:extLst>
              <a:ext uri="{FF2B5EF4-FFF2-40B4-BE49-F238E27FC236}">
                <a16:creationId xmlns:a16="http://schemas.microsoft.com/office/drawing/2014/main" id="{3ADA6B35-18BC-4D97-9DE6-2EF17B9B9C77}"/>
              </a:ext>
            </a:extLst>
          </p:cNvPr>
          <p:cNvPicPr>
            <a:picLocks noChangeAspect="1"/>
          </p:cNvPicPr>
          <p:nvPr/>
        </p:nvPicPr>
        <p:blipFill>
          <a:blip r:embed="rId3"/>
          <a:stretch>
            <a:fillRect/>
          </a:stretch>
        </p:blipFill>
        <p:spPr>
          <a:xfrm>
            <a:off x="2395257" y="591950"/>
            <a:ext cx="7204262" cy="6113369"/>
          </a:xfrm>
          <a:prstGeom prst="rect">
            <a:avLst/>
          </a:prstGeom>
        </p:spPr>
      </p:pic>
      <p:sp>
        <p:nvSpPr>
          <p:cNvPr id="6" name="TextBox 5">
            <a:extLst>
              <a:ext uri="{FF2B5EF4-FFF2-40B4-BE49-F238E27FC236}">
                <a16:creationId xmlns:a16="http://schemas.microsoft.com/office/drawing/2014/main" id="{80A97759-81FD-49B8-98EE-7260FC234049}"/>
              </a:ext>
            </a:extLst>
          </p:cNvPr>
          <p:cNvSpPr txBox="1"/>
          <p:nvPr/>
        </p:nvSpPr>
        <p:spPr>
          <a:xfrm>
            <a:off x="3630706" y="206188"/>
            <a:ext cx="48230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i="1" dirty="0">
                <a:solidFill>
                  <a:schemeClr val="bg1"/>
                </a:solidFill>
                <a:ea typeface="+mn-lt"/>
                <a:cs typeface="+mn-lt"/>
              </a:rPr>
              <a:t>Interfacing algorithm for hardware and software</a:t>
            </a:r>
            <a:endParaRPr lang="en-US" sz="1600">
              <a:solidFill>
                <a:schemeClr val="bg1"/>
              </a:solidFill>
              <a:cs typeface="Calibri"/>
            </a:endParaRPr>
          </a:p>
        </p:txBody>
      </p:sp>
    </p:spTree>
    <p:extLst>
      <p:ext uri="{BB962C8B-B14F-4D97-AF65-F5344CB8AC3E}">
        <p14:creationId xmlns:p14="http://schemas.microsoft.com/office/powerpoint/2010/main" val="3920095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25</a:t>
            </a:r>
            <a:endParaRPr lang="en-US" dirty="0"/>
          </a:p>
        </p:txBody>
      </p:sp>
      <p:sp>
        <p:nvSpPr>
          <p:cNvPr id="5" name="TextBox 4">
            <a:extLst>
              <a:ext uri="{FF2B5EF4-FFF2-40B4-BE49-F238E27FC236}">
                <a16:creationId xmlns:a16="http://schemas.microsoft.com/office/drawing/2014/main" id="{3276309E-58CF-4022-A445-B5F16C2E25D3}"/>
              </a:ext>
            </a:extLst>
          </p:cNvPr>
          <p:cNvSpPr txBox="1"/>
          <p:nvPr/>
        </p:nvSpPr>
        <p:spPr>
          <a:xfrm>
            <a:off x="4581439" y="151253"/>
            <a:ext cx="5920933"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solidFill>
                  <a:schemeClr val="bg1"/>
                </a:solidFill>
                <a:latin typeface="Century Gothic"/>
                <a:ea typeface="+mn-lt"/>
                <a:cs typeface="+mn-lt"/>
              </a:rPr>
              <a:t>Methodology for planning and execution of signal handling frameworks on the SoC platform. The approach is focused on the </a:t>
            </a:r>
            <a:r>
              <a:rPr lang="en-US" sz="1600" dirty="0" err="1">
                <a:solidFill>
                  <a:schemeClr val="bg1"/>
                </a:solidFill>
                <a:latin typeface="Century Gothic"/>
                <a:ea typeface="+mn-lt"/>
                <a:cs typeface="+mn-lt"/>
              </a:rPr>
              <a:t>utilisation</a:t>
            </a:r>
            <a:r>
              <a:rPr lang="en-US" sz="1600" dirty="0">
                <a:solidFill>
                  <a:schemeClr val="bg1"/>
                </a:solidFill>
                <a:latin typeface="Century Gothic"/>
                <a:ea typeface="+mn-lt"/>
                <a:cs typeface="+mn-lt"/>
              </a:rPr>
              <a:t> of lightweight application programming connection points for applying standards of dataflow plan at various layers of abstraction. The improvement processes incorporated in our methodology are programming execution, equipment execution, equipment programming co-plan, and upgraded application planning. The proposed philosophy works with the advancement and incorporation of sign handling equipment and programming modules that include heterogeneous programming dialects and stages.</a:t>
            </a:r>
            <a:endParaRPr lang="en-US">
              <a:solidFill>
                <a:schemeClr val="bg1"/>
              </a:solidFill>
              <a:latin typeface="Century Gothic"/>
              <a:cs typeface="Calibri"/>
            </a:endParaRP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sp>
        <p:nvSpPr>
          <p:cNvPr id="12" name="TextBox 11">
            <a:extLst>
              <a:ext uri="{FF2B5EF4-FFF2-40B4-BE49-F238E27FC236}">
                <a16:creationId xmlns:a16="http://schemas.microsoft.com/office/drawing/2014/main" id="{D14E59B3-2FA9-41DA-A07C-9DFFFB51D43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pic>
        <p:nvPicPr>
          <p:cNvPr id="4" name="Picture 25" descr="Icon&#10;&#10;Description automatically generated">
            <a:extLst>
              <a:ext uri="{FF2B5EF4-FFF2-40B4-BE49-F238E27FC236}">
                <a16:creationId xmlns:a16="http://schemas.microsoft.com/office/drawing/2014/main" id="{993DF479-F80B-4B14-8F1F-29C9DF922CF5}"/>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6" name="Picture 5" descr="Diagram&#10;&#10;Description automatically generated">
            <a:extLst>
              <a:ext uri="{FF2B5EF4-FFF2-40B4-BE49-F238E27FC236}">
                <a16:creationId xmlns:a16="http://schemas.microsoft.com/office/drawing/2014/main" id="{BED27ED9-1D8F-4649-953C-2557773B5104}"/>
              </a:ext>
            </a:extLst>
          </p:cNvPr>
          <p:cNvPicPr>
            <a:picLocks noChangeAspect="1"/>
          </p:cNvPicPr>
          <p:nvPr/>
        </p:nvPicPr>
        <p:blipFill>
          <a:blip r:embed="rId3"/>
          <a:stretch>
            <a:fillRect/>
          </a:stretch>
        </p:blipFill>
        <p:spPr>
          <a:xfrm>
            <a:off x="1681" y="3344115"/>
            <a:ext cx="4138332" cy="3513604"/>
          </a:xfrm>
          <a:prstGeom prst="rect">
            <a:avLst/>
          </a:prstGeom>
        </p:spPr>
      </p:pic>
    </p:spTree>
    <p:extLst>
      <p:ext uri="{BB962C8B-B14F-4D97-AF65-F5344CB8AC3E}">
        <p14:creationId xmlns:p14="http://schemas.microsoft.com/office/powerpoint/2010/main" val="340517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26</a:t>
            </a:r>
            <a:endParaRPr lang="en-US" dirty="0"/>
          </a:p>
        </p:txBody>
      </p:sp>
      <p:sp>
        <p:nvSpPr>
          <p:cNvPr id="5" name="TextBox 4">
            <a:extLst>
              <a:ext uri="{FF2B5EF4-FFF2-40B4-BE49-F238E27FC236}">
                <a16:creationId xmlns:a16="http://schemas.microsoft.com/office/drawing/2014/main" id="{3276309E-58CF-4022-A445-B5F16C2E25D3}"/>
              </a:ext>
            </a:extLst>
          </p:cNvPr>
          <p:cNvSpPr txBox="1"/>
          <p:nvPr/>
        </p:nvSpPr>
        <p:spPr>
          <a:xfrm>
            <a:off x="4581439" y="151253"/>
            <a:ext cx="5920933"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sz="1600" dirty="0">
              <a:solidFill>
                <a:schemeClr val="bg1"/>
              </a:solidFill>
              <a:latin typeface="Century Gothic"/>
              <a:cs typeface="Calibri" panose="020F0502020204030204"/>
            </a:endParaRPr>
          </a:p>
          <a:p>
            <a:pPr marL="285750" indent="-285750" algn="just">
              <a:buFont typeface="Arial"/>
              <a:buChar char="•"/>
            </a:pPr>
            <a:r>
              <a:rPr lang="en-US" sz="1600" dirty="0">
                <a:solidFill>
                  <a:schemeClr val="bg1"/>
                </a:solidFill>
                <a:latin typeface="Century Gothic"/>
                <a:ea typeface="+mn-lt"/>
                <a:cs typeface="+mn-lt"/>
              </a:rPr>
              <a:t>The coordinated programming arrangement should be approved to guarantee that it fulfils the predetermined exhibition estimations. The product setup might include at least two programming arrangement things that should be approved to work productively and really as a coordinated item. This includes designing an examination of the coordinated programming setup, considering the presentation of the predefined registering metrics and connection points to outer frameworks and applications. The incorporated programming setup approval should lay out projected functional execution estimations for information handling responsibilities that signify typical, extreme, and inordinate circumstances. This assurance should lay out the information handling responsibility that makes the product setup start to corrupt and become inert. This approval might have to use programming and testing records.</a:t>
            </a:r>
            <a:endParaRPr lang="en-US">
              <a:solidFill>
                <a:schemeClr val="bg1"/>
              </a:solidFill>
              <a:latin typeface="Century Gothic"/>
              <a:ea typeface="+mn-lt"/>
              <a:cs typeface="+mn-lt"/>
            </a:endParaRPr>
          </a:p>
          <a:p>
            <a:pPr marL="285750" indent="-285750" algn="just">
              <a:buFont typeface="Arial"/>
              <a:buChar char="•"/>
            </a:pPr>
            <a:br>
              <a:rPr lang="en-US" dirty="0"/>
            </a:br>
            <a:endParaRPr lang="en-US">
              <a:solidFill>
                <a:schemeClr val="bg1"/>
              </a:solidFill>
              <a:latin typeface="Century Gothic"/>
              <a:cs typeface="Calibri"/>
            </a:endParaRP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sp>
        <p:nvSpPr>
          <p:cNvPr id="12" name="TextBox 11">
            <a:extLst>
              <a:ext uri="{FF2B5EF4-FFF2-40B4-BE49-F238E27FC236}">
                <a16:creationId xmlns:a16="http://schemas.microsoft.com/office/drawing/2014/main" id="{D14E59B3-2FA9-41DA-A07C-9DFFFB51D43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pic>
        <p:nvPicPr>
          <p:cNvPr id="7" name="Picture 25" descr="Icon&#10;&#10;Description automatically generated">
            <a:extLst>
              <a:ext uri="{FF2B5EF4-FFF2-40B4-BE49-F238E27FC236}">
                <a16:creationId xmlns:a16="http://schemas.microsoft.com/office/drawing/2014/main" id="{8FBBAB1F-EDC7-4794-97C9-74FF2342DE1C}"/>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3" descr="Diagram&#10;&#10;Description automatically generated">
            <a:extLst>
              <a:ext uri="{FF2B5EF4-FFF2-40B4-BE49-F238E27FC236}">
                <a16:creationId xmlns:a16="http://schemas.microsoft.com/office/drawing/2014/main" id="{20BBBEBA-CE70-4A45-B04D-D9A2DE737742}"/>
              </a:ext>
            </a:extLst>
          </p:cNvPr>
          <p:cNvPicPr>
            <a:picLocks noChangeAspect="1"/>
          </p:cNvPicPr>
          <p:nvPr/>
        </p:nvPicPr>
        <p:blipFill>
          <a:blip r:embed="rId3"/>
          <a:stretch>
            <a:fillRect/>
          </a:stretch>
        </p:blipFill>
        <p:spPr>
          <a:xfrm>
            <a:off x="1681" y="3344115"/>
            <a:ext cx="4138332" cy="3513604"/>
          </a:xfrm>
          <a:prstGeom prst="rect">
            <a:avLst/>
          </a:prstGeom>
        </p:spPr>
      </p:pic>
    </p:spTree>
    <p:extLst>
      <p:ext uri="{BB962C8B-B14F-4D97-AF65-F5344CB8AC3E}">
        <p14:creationId xmlns:p14="http://schemas.microsoft.com/office/powerpoint/2010/main" val="2296497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dirty="0">
              <a:solidFill>
                <a:schemeClr val="bg1"/>
              </a:solidFill>
              <a:latin typeface="Century Gothic"/>
              <a:ea typeface=""/>
              <a:cs typeface=""/>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27</a:t>
            </a:r>
            <a:endParaRPr lang="en-US" dirty="0">
              <a:ea typeface="+mn-lt"/>
              <a:cs typeface="+mn-lt"/>
            </a:endParaRPr>
          </a:p>
        </p:txBody>
      </p:sp>
      <p:sp>
        <p:nvSpPr>
          <p:cNvPr id="5" name="TextBox 4">
            <a:extLst>
              <a:ext uri="{FF2B5EF4-FFF2-40B4-BE49-F238E27FC236}">
                <a16:creationId xmlns:a16="http://schemas.microsoft.com/office/drawing/2014/main" id="{3276309E-58CF-4022-A445-B5F16C2E25D3}"/>
              </a:ext>
            </a:extLst>
          </p:cNvPr>
          <p:cNvSpPr txBox="1"/>
          <p:nvPr/>
        </p:nvSpPr>
        <p:spPr>
          <a:xfrm>
            <a:off x="4581439" y="151253"/>
            <a:ext cx="619883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600" dirty="0">
              <a:solidFill>
                <a:schemeClr val="bg1"/>
              </a:solidFill>
              <a:latin typeface="Century Gothic"/>
              <a:cs typeface="Calibri"/>
            </a:endParaRP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4" name="Picture 8" descr="Diagram&#10;&#10;Description automatically generated">
            <a:extLst>
              <a:ext uri="{FF2B5EF4-FFF2-40B4-BE49-F238E27FC236}">
                <a16:creationId xmlns:a16="http://schemas.microsoft.com/office/drawing/2014/main" id="{7F3CD2FF-5FB6-4C48-A251-16A684305851}"/>
              </a:ext>
            </a:extLst>
          </p:cNvPr>
          <p:cNvPicPr>
            <a:picLocks noChangeAspect="1"/>
          </p:cNvPicPr>
          <p:nvPr/>
        </p:nvPicPr>
        <p:blipFill>
          <a:blip r:embed="rId2"/>
          <a:stretch>
            <a:fillRect/>
          </a:stretch>
        </p:blipFill>
        <p:spPr>
          <a:xfrm>
            <a:off x="2090457" y="623047"/>
            <a:ext cx="7643532" cy="6096000"/>
          </a:xfrm>
          <a:prstGeom prst="rect">
            <a:avLst/>
          </a:prstGeom>
        </p:spPr>
      </p:pic>
      <p:pic>
        <p:nvPicPr>
          <p:cNvPr id="10" name="Picture 25" descr="Icon&#10;&#10;Description automatically generated">
            <a:extLst>
              <a:ext uri="{FF2B5EF4-FFF2-40B4-BE49-F238E27FC236}">
                <a16:creationId xmlns:a16="http://schemas.microsoft.com/office/drawing/2014/main" id="{7A3C5990-BE94-42A9-AB6B-20ECAEB89326}"/>
              </a:ext>
            </a:extLst>
          </p:cNvPr>
          <p:cNvPicPr>
            <a:picLocks noChangeAspect="1"/>
          </p:cNvPicPr>
          <p:nvPr/>
        </p:nvPicPr>
        <p:blipFill>
          <a:blip r:embed="rId3"/>
          <a:stretch>
            <a:fillRect/>
          </a:stretch>
        </p:blipFill>
        <p:spPr>
          <a:xfrm>
            <a:off x="11186932" y="70413"/>
            <a:ext cx="929833" cy="891251"/>
          </a:xfrm>
          <a:prstGeom prst="rect">
            <a:avLst/>
          </a:prstGeom>
        </p:spPr>
      </p:pic>
      <p:sp>
        <p:nvSpPr>
          <p:cNvPr id="6" name="TextBox 5">
            <a:extLst>
              <a:ext uri="{FF2B5EF4-FFF2-40B4-BE49-F238E27FC236}">
                <a16:creationId xmlns:a16="http://schemas.microsoft.com/office/drawing/2014/main" id="{BD35ACDC-6DEE-4839-AA52-EA68E18F305C}"/>
              </a:ext>
            </a:extLst>
          </p:cNvPr>
          <p:cNvSpPr txBox="1"/>
          <p:nvPr/>
        </p:nvSpPr>
        <p:spPr>
          <a:xfrm>
            <a:off x="5163671" y="27790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i="1" dirty="0">
                <a:solidFill>
                  <a:schemeClr val="bg1"/>
                </a:solidFill>
                <a:latin typeface="Calibri"/>
                <a:ea typeface="+mn-lt"/>
                <a:cs typeface="+mn-lt"/>
              </a:rPr>
              <a:t>Device Architecture</a:t>
            </a:r>
            <a:endParaRPr lang="en-US" sz="1600">
              <a:solidFill>
                <a:schemeClr val="bg1"/>
              </a:solidFill>
              <a:latin typeface="Calibri"/>
              <a:cs typeface="Calibri"/>
            </a:endParaRPr>
          </a:p>
        </p:txBody>
      </p:sp>
      <p:sp>
        <p:nvSpPr>
          <p:cNvPr id="7" name="TextBox 6">
            <a:extLst>
              <a:ext uri="{FF2B5EF4-FFF2-40B4-BE49-F238E27FC236}">
                <a16:creationId xmlns:a16="http://schemas.microsoft.com/office/drawing/2014/main" id="{1391103C-A53E-4A52-AC26-98B80296ABCA}"/>
              </a:ext>
            </a:extLst>
          </p:cNvPr>
          <p:cNvSpPr txBox="1"/>
          <p:nvPr/>
        </p:nvSpPr>
        <p:spPr>
          <a:xfrm>
            <a:off x="4867275" y="33432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extLst>
      <p:ext uri="{BB962C8B-B14F-4D97-AF65-F5344CB8AC3E}">
        <p14:creationId xmlns:p14="http://schemas.microsoft.com/office/powerpoint/2010/main" val="3710275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28</a:t>
            </a:r>
            <a:endParaRPr lang="en-US" dirty="0"/>
          </a:p>
        </p:txBody>
      </p:sp>
      <p:sp>
        <p:nvSpPr>
          <p:cNvPr id="5" name="TextBox 4">
            <a:extLst>
              <a:ext uri="{FF2B5EF4-FFF2-40B4-BE49-F238E27FC236}">
                <a16:creationId xmlns:a16="http://schemas.microsoft.com/office/drawing/2014/main" id="{3276309E-58CF-4022-A445-B5F16C2E25D3}"/>
              </a:ext>
            </a:extLst>
          </p:cNvPr>
          <p:cNvSpPr txBox="1"/>
          <p:nvPr/>
        </p:nvSpPr>
        <p:spPr>
          <a:xfrm>
            <a:off x="4581439" y="151253"/>
            <a:ext cx="5938862"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solidFill>
                  <a:schemeClr val="bg1"/>
                </a:solidFill>
                <a:latin typeface="Century Gothic"/>
                <a:ea typeface="+mn-lt"/>
                <a:cs typeface="+mn-lt"/>
              </a:rPr>
              <a:t>An embodiment of a medical device system as described here includes wireless devices that are configured to support a number of RF data communication protocols, techniques, and technologies that enable efficient routing of system data over wireless links. An embodiment of a medical device system may employ a wireless data communication signal having data fields transmitted over a wireless data communication channel between a first device in a medical device system and a second device in the medical device system. The display element is suitably configured to enable the monitor to display physiologic patient data, local device status information, clock information, alarms, alerts, and any information/data received or processed by the monitor. For example, a display element may be controlled to indicate an alert or alarm status when the monitor receives an incoming signal from the patient that conveys an alert signal or an alarm signal and promptly sends alert message wirelessly to the paired device as well as the cloud database. User interface features enable the user to control the operation of the monitor. In one example embodiment, user interface features enable the user to control the operation of one or more additional devices within the local infusion system, for example, an infusion pump</a:t>
            </a:r>
            <a:endParaRPr lang="en-US" sz="1600">
              <a:solidFill>
                <a:schemeClr val="bg1"/>
              </a:solidFill>
              <a:latin typeface="Century Gothic"/>
              <a:cs typeface="Calibri"/>
            </a:endParaRP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pic>
        <p:nvPicPr>
          <p:cNvPr id="4" name="Picture 8" descr="Diagram&#10;&#10;Description automatically generated">
            <a:extLst>
              <a:ext uri="{FF2B5EF4-FFF2-40B4-BE49-F238E27FC236}">
                <a16:creationId xmlns:a16="http://schemas.microsoft.com/office/drawing/2014/main" id="{EA2DFDCD-4712-446A-81F2-F28D96CE6B7A}"/>
              </a:ext>
            </a:extLst>
          </p:cNvPr>
          <p:cNvPicPr>
            <a:picLocks noChangeAspect="1"/>
          </p:cNvPicPr>
          <p:nvPr/>
        </p:nvPicPr>
        <p:blipFill>
          <a:blip r:embed="rId2"/>
          <a:stretch>
            <a:fillRect/>
          </a:stretch>
        </p:blipFill>
        <p:spPr>
          <a:xfrm>
            <a:off x="387163" y="3563470"/>
            <a:ext cx="3770780" cy="2994213"/>
          </a:xfrm>
          <a:prstGeom prst="rect">
            <a:avLst/>
          </a:prstGeom>
        </p:spPr>
      </p:pic>
      <p:pic>
        <p:nvPicPr>
          <p:cNvPr id="11" name="Picture 25" descr="Icon&#10;&#10;Description automatically generated">
            <a:extLst>
              <a:ext uri="{FF2B5EF4-FFF2-40B4-BE49-F238E27FC236}">
                <a16:creationId xmlns:a16="http://schemas.microsoft.com/office/drawing/2014/main" id="{67ECEE3D-1826-49B0-8CC4-467B33D8B5DC}"/>
              </a:ext>
            </a:extLst>
          </p:cNvPr>
          <p:cNvPicPr>
            <a:picLocks noChangeAspect="1"/>
          </p:cNvPicPr>
          <p:nvPr/>
        </p:nvPicPr>
        <p:blipFill>
          <a:blip r:embed="rId3"/>
          <a:stretch>
            <a:fillRect/>
          </a:stretch>
        </p:blipFill>
        <p:spPr>
          <a:xfrm>
            <a:off x="11186932" y="70413"/>
            <a:ext cx="929833" cy="891251"/>
          </a:xfrm>
          <a:prstGeom prst="rect">
            <a:avLst/>
          </a:prstGeom>
        </p:spPr>
      </p:pic>
    </p:spTree>
    <p:extLst>
      <p:ext uri="{BB962C8B-B14F-4D97-AF65-F5344CB8AC3E}">
        <p14:creationId xmlns:p14="http://schemas.microsoft.com/office/powerpoint/2010/main" val="3011753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dirty="0">
              <a:solidFill>
                <a:schemeClr val="bg1"/>
              </a:solidFill>
              <a:latin typeface="Century Gothic"/>
              <a:ea typeface=""/>
              <a:cs typeface=""/>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30</a:t>
            </a:r>
          </a:p>
        </p:txBody>
      </p:sp>
      <p:sp>
        <p:nvSpPr>
          <p:cNvPr id="5" name="TextBox 4">
            <a:extLst>
              <a:ext uri="{FF2B5EF4-FFF2-40B4-BE49-F238E27FC236}">
                <a16:creationId xmlns:a16="http://schemas.microsoft.com/office/drawing/2014/main" id="{3276309E-58CF-4022-A445-B5F16C2E25D3}"/>
              </a:ext>
            </a:extLst>
          </p:cNvPr>
          <p:cNvSpPr txBox="1"/>
          <p:nvPr/>
        </p:nvSpPr>
        <p:spPr>
          <a:xfrm>
            <a:off x="4581439" y="151253"/>
            <a:ext cx="619883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600" dirty="0">
              <a:solidFill>
                <a:schemeClr val="bg1"/>
              </a:solidFill>
              <a:latin typeface="Century Gothic"/>
              <a:cs typeface="Calibri"/>
            </a:endParaRPr>
          </a:p>
        </p:txBody>
      </p:sp>
      <p:sp>
        <p:nvSpPr>
          <p:cNvPr id="3" name="TextBox 2">
            <a:extLst>
              <a:ext uri="{FF2B5EF4-FFF2-40B4-BE49-F238E27FC236}">
                <a16:creationId xmlns:a16="http://schemas.microsoft.com/office/drawing/2014/main" id="{3B297B73-AA00-4A56-AF95-A05A3A520007}"/>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4" name="Picture 8" descr="Diagram&#10;&#10;Description automatically generated">
            <a:extLst>
              <a:ext uri="{FF2B5EF4-FFF2-40B4-BE49-F238E27FC236}">
                <a16:creationId xmlns:a16="http://schemas.microsoft.com/office/drawing/2014/main" id="{7F3CD2FF-5FB6-4C48-A251-16A684305851}"/>
              </a:ext>
            </a:extLst>
          </p:cNvPr>
          <p:cNvPicPr>
            <a:picLocks noChangeAspect="1"/>
          </p:cNvPicPr>
          <p:nvPr/>
        </p:nvPicPr>
        <p:blipFill>
          <a:blip r:embed="rId2"/>
          <a:stretch>
            <a:fillRect/>
          </a:stretch>
        </p:blipFill>
        <p:spPr>
          <a:xfrm>
            <a:off x="2090457" y="623047"/>
            <a:ext cx="7643532" cy="6096000"/>
          </a:xfrm>
          <a:prstGeom prst="rect">
            <a:avLst/>
          </a:prstGeom>
        </p:spPr>
      </p:pic>
      <p:pic>
        <p:nvPicPr>
          <p:cNvPr id="10" name="Picture 25" descr="Icon&#10;&#10;Description automatically generated">
            <a:extLst>
              <a:ext uri="{FF2B5EF4-FFF2-40B4-BE49-F238E27FC236}">
                <a16:creationId xmlns:a16="http://schemas.microsoft.com/office/drawing/2014/main" id="{7A3C5990-BE94-42A9-AB6B-20ECAEB89326}"/>
              </a:ext>
            </a:extLst>
          </p:cNvPr>
          <p:cNvPicPr>
            <a:picLocks noChangeAspect="1"/>
          </p:cNvPicPr>
          <p:nvPr/>
        </p:nvPicPr>
        <p:blipFill>
          <a:blip r:embed="rId3"/>
          <a:stretch>
            <a:fillRect/>
          </a:stretch>
        </p:blipFill>
        <p:spPr>
          <a:xfrm>
            <a:off x="11186932" y="70413"/>
            <a:ext cx="929833" cy="891251"/>
          </a:xfrm>
          <a:prstGeom prst="rect">
            <a:avLst/>
          </a:prstGeom>
        </p:spPr>
      </p:pic>
      <p:sp>
        <p:nvSpPr>
          <p:cNvPr id="6" name="TextBox 5">
            <a:extLst>
              <a:ext uri="{FF2B5EF4-FFF2-40B4-BE49-F238E27FC236}">
                <a16:creationId xmlns:a16="http://schemas.microsoft.com/office/drawing/2014/main" id="{53ACCD5A-A8AF-4D93-A1E4-BFA6199CDD12}"/>
              </a:ext>
            </a:extLst>
          </p:cNvPr>
          <p:cNvSpPr txBox="1"/>
          <p:nvPr/>
        </p:nvSpPr>
        <p:spPr>
          <a:xfrm>
            <a:off x="4697506" y="215153"/>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i="1" dirty="0">
                <a:solidFill>
                  <a:schemeClr val="bg1"/>
                </a:solidFill>
                <a:ea typeface="+mn-lt"/>
                <a:cs typeface="+mn-lt"/>
              </a:rPr>
              <a:t>Device Architecture</a:t>
            </a:r>
            <a:endParaRPr lang="en-US" sz="1600" dirty="0">
              <a:solidFill>
                <a:schemeClr val="bg1"/>
              </a:solidFill>
              <a:cs typeface="Calibri"/>
            </a:endParaRPr>
          </a:p>
        </p:txBody>
      </p:sp>
    </p:spTree>
    <p:extLst>
      <p:ext uri="{BB962C8B-B14F-4D97-AF65-F5344CB8AC3E}">
        <p14:creationId xmlns:p14="http://schemas.microsoft.com/office/powerpoint/2010/main" val="4140105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1208199972"/>
              </p:ext>
            </p:extLst>
          </p:nvPr>
        </p:nvGraphicFramePr>
        <p:xfrm>
          <a:off x="4689316" y="1185217"/>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 name="Picture 25" descr="Icon&#10;&#10;Description automatically generated">
            <a:extLst>
              <a:ext uri="{FF2B5EF4-FFF2-40B4-BE49-F238E27FC236}">
                <a16:creationId xmlns:a16="http://schemas.microsoft.com/office/drawing/2014/main" id="{9ABB304F-E95C-4762-BE01-F5200C52F78A}"/>
              </a:ext>
            </a:extLst>
          </p:cNvPr>
          <p:cNvPicPr>
            <a:picLocks noChangeAspect="1"/>
          </p:cNvPicPr>
          <p:nvPr/>
        </p:nvPicPr>
        <p:blipFill>
          <a:blip r:embed="rId7"/>
          <a:stretch>
            <a:fillRect/>
          </a:stretch>
        </p:blipFill>
        <p:spPr>
          <a:xfrm>
            <a:off x="11186932" y="70413"/>
            <a:ext cx="929833" cy="891251"/>
          </a:xfrm>
          <a:prstGeom prst="rect">
            <a:avLst/>
          </a:prstGeom>
        </p:spPr>
      </p:pic>
      <p:sp>
        <p:nvSpPr>
          <p:cNvPr id="39" name="Title">
            <a:extLst>
              <a:ext uri="{FF2B5EF4-FFF2-40B4-BE49-F238E27FC236}">
                <a16:creationId xmlns:a16="http://schemas.microsoft.com/office/drawing/2014/main" id="{CEE7EBD7-2408-413E-B058-BBC4ED822793}"/>
              </a:ext>
            </a:extLst>
          </p:cNvPr>
          <p:cNvSpPr>
            <a:spLocks noGrp="1"/>
          </p:cNvSpPr>
          <p:nvPr/>
        </p:nvSpPr>
        <p:spPr>
          <a:xfrm>
            <a:off x="565151" y="770889"/>
            <a:ext cx="6303813" cy="3395469"/>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PROFESSOR IN  CHARGE</a:t>
            </a:r>
          </a:p>
        </p:txBody>
      </p:sp>
      <p:pic>
        <p:nvPicPr>
          <p:cNvPr id="604" name="Picture 604">
            <a:extLst>
              <a:ext uri="{FF2B5EF4-FFF2-40B4-BE49-F238E27FC236}">
                <a16:creationId xmlns:a16="http://schemas.microsoft.com/office/drawing/2014/main" id="{DA94D20D-9774-4630-92AE-041E8BE87BA5}"/>
              </a:ext>
            </a:extLst>
          </p:cNvPr>
          <p:cNvPicPr>
            <a:picLocks noChangeAspect="1"/>
          </p:cNvPicPr>
          <p:nvPr/>
        </p:nvPicPr>
        <p:blipFill>
          <a:blip r:embed="rId8"/>
          <a:stretch>
            <a:fillRect/>
          </a:stretch>
        </p:blipFill>
        <p:spPr>
          <a:xfrm>
            <a:off x="560540" y="67001"/>
            <a:ext cx="1676400" cy="962025"/>
          </a:xfrm>
          <a:prstGeom prst="rect">
            <a:avLst/>
          </a:prstGeom>
        </p:spPr>
      </p:pic>
      <p:pic>
        <p:nvPicPr>
          <p:cNvPr id="605" name="Picture 605">
            <a:extLst>
              <a:ext uri="{FF2B5EF4-FFF2-40B4-BE49-F238E27FC236}">
                <a16:creationId xmlns:a16="http://schemas.microsoft.com/office/drawing/2014/main" id="{87709753-F0B7-4492-A381-51943C178EB2}"/>
              </a:ext>
            </a:extLst>
          </p:cNvPr>
          <p:cNvPicPr>
            <a:picLocks noChangeAspect="1"/>
          </p:cNvPicPr>
          <p:nvPr/>
        </p:nvPicPr>
        <p:blipFill>
          <a:blip r:embed="rId9"/>
          <a:stretch>
            <a:fillRect/>
          </a:stretch>
        </p:blipFill>
        <p:spPr>
          <a:xfrm>
            <a:off x="569934" y="1430283"/>
            <a:ext cx="3901857" cy="5009955"/>
          </a:xfrm>
          <a:prstGeom prst="rect">
            <a:avLst/>
          </a:prstGeom>
        </p:spPr>
      </p:pic>
      <p:sp>
        <p:nvSpPr>
          <p:cNvPr id="23" name="Oval 22">
            <a:extLst>
              <a:ext uri="{FF2B5EF4-FFF2-40B4-BE49-F238E27FC236}">
                <a16:creationId xmlns:a16="http://schemas.microsoft.com/office/drawing/2014/main" id="{69D442C8-48BB-41FD-A52B-1354FE9ABF47}"/>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3</a:t>
            </a:r>
          </a:p>
        </p:txBody>
      </p:sp>
    </p:spTree>
    <p:extLst>
      <p:ext uri="{BB962C8B-B14F-4D97-AF65-F5344CB8AC3E}">
        <p14:creationId xmlns:p14="http://schemas.microsoft.com/office/powerpoint/2010/main" val="117916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679129" y="4347"/>
            <a:ext cx="6437736"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buChar char="•"/>
            </a:pPr>
            <a:r>
              <a:rPr lang="en-GB" sz="1600" dirty="0">
                <a:cs typeface="Arial"/>
              </a:rPr>
              <a:t>The monitor may employ any number of local communication modules and any number of local device interfaces. Local communication module and local device interface are suitably configured to support local communications between monitor and devices directly connected to it like ventilators, anaesthesia gas machines, intravenous pumps and other physiological sensors. The local device interface may be configured to receive local communication from a transmitting device, and/or to transmit a local communication to a receiving device within the local monitoring system. Moreover, considering the particular implementation, the local communication module and local device interface should be configured to support both wireless data communication and wired/cabled data communication.</a:t>
            </a:r>
            <a:endParaRPr lang="en-US" sz="1600"/>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1225024" y="-1797096"/>
            <a:ext cx="3369377"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solidFill>
                  <a:schemeClr val="bg1"/>
                </a:solidFill>
                <a:cs typeface="Calibri Light"/>
              </a:rPr>
              <a:t>    IMPLEMENTATION</a:t>
            </a:r>
          </a:p>
        </p:txBody>
      </p:sp>
      <p:sp>
        <p:nvSpPr>
          <p:cNvPr id="9" name="Oval 8">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29</a:t>
            </a:r>
            <a:endParaRPr lang="en-US" dirty="0"/>
          </a:p>
        </p:txBody>
      </p:sp>
      <p:pic>
        <p:nvPicPr>
          <p:cNvPr id="4" name="Picture 8" descr="Diagram&#10;&#10;Description automatically generated">
            <a:extLst>
              <a:ext uri="{FF2B5EF4-FFF2-40B4-BE49-F238E27FC236}">
                <a16:creationId xmlns:a16="http://schemas.microsoft.com/office/drawing/2014/main" id="{C6A28CE9-7801-40B7-909C-DC174F4EDE90}"/>
              </a:ext>
            </a:extLst>
          </p:cNvPr>
          <p:cNvPicPr>
            <a:picLocks noChangeAspect="1"/>
          </p:cNvPicPr>
          <p:nvPr/>
        </p:nvPicPr>
        <p:blipFill>
          <a:blip r:embed="rId2"/>
          <a:stretch>
            <a:fillRect/>
          </a:stretch>
        </p:blipFill>
        <p:spPr>
          <a:xfrm>
            <a:off x="64434" y="3186953"/>
            <a:ext cx="4523815" cy="3594848"/>
          </a:xfrm>
          <a:prstGeom prst="rect">
            <a:avLst/>
          </a:prstGeom>
        </p:spPr>
      </p:pic>
      <p:pic>
        <p:nvPicPr>
          <p:cNvPr id="5" name="Picture 25" descr="Icon&#10;&#10;Description automatically generated">
            <a:extLst>
              <a:ext uri="{FF2B5EF4-FFF2-40B4-BE49-F238E27FC236}">
                <a16:creationId xmlns:a16="http://schemas.microsoft.com/office/drawing/2014/main" id="{A4C245C8-026D-4ABD-8699-C82D236958EB}"/>
              </a:ext>
            </a:extLst>
          </p:cNvPr>
          <p:cNvPicPr>
            <a:picLocks noChangeAspect="1"/>
          </p:cNvPicPr>
          <p:nvPr/>
        </p:nvPicPr>
        <p:blipFill>
          <a:blip r:embed="rId3"/>
          <a:stretch>
            <a:fillRect/>
          </a:stretch>
        </p:blipFill>
        <p:spPr>
          <a:xfrm>
            <a:off x="11186932" y="70413"/>
            <a:ext cx="929833" cy="891251"/>
          </a:xfrm>
          <a:prstGeom prst="rect">
            <a:avLst/>
          </a:prstGeom>
        </p:spPr>
      </p:pic>
    </p:spTree>
    <p:extLst>
      <p:ext uri="{BB962C8B-B14F-4D97-AF65-F5344CB8AC3E}">
        <p14:creationId xmlns:p14="http://schemas.microsoft.com/office/powerpoint/2010/main" val="668078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679129" y="4347"/>
            <a:ext cx="6437736"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Sans-Serif"/>
              <a:buChar char="•"/>
            </a:pPr>
            <a:endParaRPr lang="en-GB" sz="1600" dirty="0">
              <a:cs typeface="Arial"/>
            </a:endParaRPr>
          </a:p>
          <a:p>
            <a:pPr algn="just">
              <a:buFont typeface="Arial,Sans-Serif"/>
              <a:buChar char="•"/>
            </a:pPr>
            <a:r>
              <a:rPr lang="en-GB" sz="1600" dirty="0">
                <a:cs typeface="Arial"/>
              </a:rPr>
              <a:t>The processor may be implemented as a combination of computing devices, e.g., a combination of a digital signal processor and a microprocessor, a plurality of microprocessors, one or more microprocessors in conjunction with a digital signal processor core, or any other such configuration. In practice, the processing architecture may be suitably configured to interpret and process incoming information, data, and content that is conveyed in local communication received from a transmitting device and send the same through the wireless transceiver to the other devices.</a:t>
            </a:r>
          </a:p>
          <a:p>
            <a:pPr algn="just">
              <a:buFont typeface="Arial,Sans-Serif"/>
              <a:buChar char="•"/>
            </a:pPr>
            <a:r>
              <a:rPr lang="en-GB" sz="1600" dirty="0">
                <a:cs typeface="Arial"/>
              </a:rPr>
              <a:t>Memory may be realised as RAM memory, flash memory, EPROM memory, EEPROM memory, registers, a hard disk, a removable disk, or any other form of storage medium known, and utilised to store device status data and/or physiologic data of the user, where such data is communicated to monitor via local communications, network communications, or directly.</a:t>
            </a:r>
          </a:p>
          <a:p>
            <a:pPr algn="just">
              <a:buFont typeface="Arial,Sans-Serif"/>
              <a:buChar char="•"/>
            </a:pPr>
            <a:endParaRPr lang="en-US" sz="1600" dirty="0">
              <a:cs typeface="Arial"/>
            </a:endParaRPr>
          </a:p>
          <a:p>
            <a:pPr algn="just">
              <a:buFont typeface="Arial"/>
              <a:buChar char="•"/>
            </a:pPr>
            <a:endParaRPr lang="en-GB" sz="1600" dirty="0">
              <a:cs typeface="Arial"/>
            </a:endParaRPr>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1225024" y="-1797096"/>
            <a:ext cx="3369377"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solidFill>
                  <a:schemeClr val="bg1"/>
                </a:solidFill>
                <a:cs typeface="Calibri Light"/>
              </a:rPr>
              <a:t>    IMPLEMENTATION</a:t>
            </a:r>
          </a:p>
        </p:txBody>
      </p:sp>
      <p:sp>
        <p:nvSpPr>
          <p:cNvPr id="9" name="Oval 8">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31</a:t>
            </a:r>
            <a:endParaRPr lang="en-US" dirty="0"/>
          </a:p>
        </p:txBody>
      </p:sp>
      <p:pic>
        <p:nvPicPr>
          <p:cNvPr id="4" name="Picture 8" descr="Diagram&#10;&#10;Description automatically generated">
            <a:extLst>
              <a:ext uri="{FF2B5EF4-FFF2-40B4-BE49-F238E27FC236}">
                <a16:creationId xmlns:a16="http://schemas.microsoft.com/office/drawing/2014/main" id="{C6A28CE9-7801-40B7-909C-DC174F4EDE90}"/>
              </a:ext>
            </a:extLst>
          </p:cNvPr>
          <p:cNvPicPr>
            <a:picLocks noChangeAspect="1"/>
          </p:cNvPicPr>
          <p:nvPr/>
        </p:nvPicPr>
        <p:blipFill>
          <a:blip r:embed="rId2"/>
          <a:stretch>
            <a:fillRect/>
          </a:stretch>
        </p:blipFill>
        <p:spPr>
          <a:xfrm>
            <a:off x="1681" y="3186953"/>
            <a:ext cx="4523815" cy="3594848"/>
          </a:xfrm>
          <a:prstGeom prst="rect">
            <a:avLst/>
          </a:prstGeom>
        </p:spPr>
      </p:pic>
      <p:pic>
        <p:nvPicPr>
          <p:cNvPr id="5" name="Picture 25" descr="Icon&#10;&#10;Description automatically generated">
            <a:extLst>
              <a:ext uri="{FF2B5EF4-FFF2-40B4-BE49-F238E27FC236}">
                <a16:creationId xmlns:a16="http://schemas.microsoft.com/office/drawing/2014/main" id="{A4C245C8-026D-4ABD-8699-C82D236958EB}"/>
              </a:ext>
            </a:extLst>
          </p:cNvPr>
          <p:cNvPicPr>
            <a:picLocks noChangeAspect="1"/>
          </p:cNvPicPr>
          <p:nvPr/>
        </p:nvPicPr>
        <p:blipFill>
          <a:blip r:embed="rId3"/>
          <a:stretch>
            <a:fillRect/>
          </a:stretch>
        </p:blipFill>
        <p:spPr>
          <a:xfrm>
            <a:off x="11186932" y="70413"/>
            <a:ext cx="929833" cy="891251"/>
          </a:xfrm>
          <a:prstGeom prst="rect">
            <a:avLst/>
          </a:prstGeom>
        </p:spPr>
      </p:pic>
    </p:spTree>
    <p:extLst>
      <p:ext uri="{BB962C8B-B14F-4D97-AF65-F5344CB8AC3E}">
        <p14:creationId xmlns:p14="http://schemas.microsoft.com/office/powerpoint/2010/main" val="3022858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679129" y="4347"/>
            <a:ext cx="6437736"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Sans-Serif"/>
              <a:buChar char="•"/>
            </a:pPr>
            <a:r>
              <a:rPr lang="en-GB" sz="1600" dirty="0">
                <a:cs typeface="Arial"/>
              </a:rPr>
              <a:t>For wireless transmissions of network communications, network communication module and network interface, support one or more wireless data communication protocols that are also supported by the network device(s) communicating with the monitor. Any number of suitable wireless data communication protocols, techniques, or methodologies may be supported by monitors. In an embodiment, a wireless network interface may include or be realised as hardware, software, and/or firmware for a wireless local device interface.</a:t>
            </a:r>
          </a:p>
          <a:p>
            <a:pPr algn="just">
              <a:buFont typeface="Arial"/>
              <a:buChar char="•"/>
            </a:pPr>
            <a:endParaRPr lang="en-GB" sz="1600" dirty="0">
              <a:cs typeface="Arial"/>
            </a:endParaRPr>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1225024" y="-1797096"/>
            <a:ext cx="3369377"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solidFill>
                  <a:schemeClr val="bg1"/>
                </a:solidFill>
                <a:cs typeface="Calibri Light"/>
              </a:rPr>
              <a:t>    IMPLEMENTATION</a:t>
            </a:r>
          </a:p>
        </p:txBody>
      </p:sp>
      <p:sp>
        <p:nvSpPr>
          <p:cNvPr id="9" name="Oval 8">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32</a:t>
            </a:r>
            <a:endParaRPr lang="en-US" dirty="0"/>
          </a:p>
        </p:txBody>
      </p:sp>
      <p:pic>
        <p:nvPicPr>
          <p:cNvPr id="4" name="Picture 8" descr="Diagram&#10;&#10;Description automatically generated">
            <a:extLst>
              <a:ext uri="{FF2B5EF4-FFF2-40B4-BE49-F238E27FC236}">
                <a16:creationId xmlns:a16="http://schemas.microsoft.com/office/drawing/2014/main" id="{C6A28CE9-7801-40B7-909C-DC174F4EDE90}"/>
              </a:ext>
            </a:extLst>
          </p:cNvPr>
          <p:cNvPicPr>
            <a:picLocks noChangeAspect="1"/>
          </p:cNvPicPr>
          <p:nvPr/>
        </p:nvPicPr>
        <p:blipFill>
          <a:blip r:embed="rId2"/>
          <a:stretch>
            <a:fillRect/>
          </a:stretch>
        </p:blipFill>
        <p:spPr>
          <a:xfrm>
            <a:off x="1681" y="3186953"/>
            <a:ext cx="4523815" cy="3594848"/>
          </a:xfrm>
          <a:prstGeom prst="rect">
            <a:avLst/>
          </a:prstGeom>
        </p:spPr>
      </p:pic>
      <p:pic>
        <p:nvPicPr>
          <p:cNvPr id="5" name="Picture 25" descr="Icon&#10;&#10;Description automatically generated">
            <a:extLst>
              <a:ext uri="{FF2B5EF4-FFF2-40B4-BE49-F238E27FC236}">
                <a16:creationId xmlns:a16="http://schemas.microsoft.com/office/drawing/2014/main" id="{A4C245C8-026D-4ABD-8699-C82D236958EB}"/>
              </a:ext>
            </a:extLst>
          </p:cNvPr>
          <p:cNvPicPr>
            <a:picLocks noChangeAspect="1"/>
          </p:cNvPicPr>
          <p:nvPr/>
        </p:nvPicPr>
        <p:blipFill>
          <a:blip r:embed="rId3"/>
          <a:stretch>
            <a:fillRect/>
          </a:stretch>
        </p:blipFill>
        <p:spPr>
          <a:xfrm>
            <a:off x="11186932" y="70413"/>
            <a:ext cx="929833" cy="891251"/>
          </a:xfrm>
          <a:prstGeom prst="rect">
            <a:avLst/>
          </a:prstGeom>
        </p:spPr>
      </p:pic>
    </p:spTree>
    <p:extLst>
      <p:ext uri="{BB962C8B-B14F-4D97-AF65-F5344CB8AC3E}">
        <p14:creationId xmlns:p14="http://schemas.microsoft.com/office/powerpoint/2010/main" val="1455827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771374" y="277750"/>
            <a:ext cx="5517174"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sz="1600" dirty="0">
                <a:ea typeface="Arial"/>
                <a:cs typeface="Arial"/>
              </a:rPr>
              <a:t>Our team wants the healthcare field to be safe from covid 19 therefore we present our product where it monitors the health of the patient and reports it to the nurse remotely without any physical intervention and also to such sectors where checking is a necessary  thing. </a:t>
            </a:r>
            <a:endParaRPr lang="en-GB" sz="1600">
              <a:ea typeface="Arial"/>
              <a:cs typeface="Arial"/>
            </a:endParaRPr>
          </a:p>
          <a:p>
            <a:pPr>
              <a:buFont typeface="Arial"/>
              <a:buChar char="•"/>
            </a:pPr>
            <a:r>
              <a:rPr lang="en-GB" sz="1600" dirty="0">
                <a:ea typeface="Arial"/>
                <a:cs typeface="Arial"/>
              </a:rPr>
              <a:t> Our product will help set up a virtual and physical barricade where nurses, guards will be able to monitor the patient or the person without any physical contact hence reducing the risk of infection.</a:t>
            </a:r>
            <a:endParaRPr lang="en-GB" sz="1600"/>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912352" y="-1797096"/>
            <a:ext cx="3682049"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a:solidFill>
                  <a:srgbClr val="FFFFFF"/>
                </a:solidFill>
              </a:rPr>
              <a:t>C</a:t>
            </a:r>
            <a:br>
              <a:rPr lang="en-US" sz="2400"/>
            </a:br>
            <a:r>
              <a:rPr lang="en-US" sz="2400">
                <a:solidFill>
                  <a:srgbClr val="FFFFFF"/>
                </a:solidFill>
              </a:rPr>
              <a:t>O</a:t>
            </a:r>
            <a:br>
              <a:rPr lang="en-US" sz="2400"/>
            </a:br>
            <a:r>
              <a:rPr lang="en-US" sz="2400">
                <a:solidFill>
                  <a:srgbClr val="FFFFFF"/>
                </a:solidFill>
              </a:rPr>
              <a:t>N</a:t>
            </a:r>
            <a:br>
              <a:rPr lang="en-US" sz="2400"/>
            </a:br>
            <a:r>
              <a:rPr lang="en-US" sz="2400">
                <a:solidFill>
                  <a:srgbClr val="FFFFFF"/>
                </a:solidFill>
              </a:rPr>
              <a:t>C</a:t>
            </a:r>
            <a:br>
              <a:rPr lang="en-US" sz="2400"/>
            </a:br>
            <a:r>
              <a:rPr lang="en-US" sz="2400">
                <a:solidFill>
                  <a:srgbClr val="FFFFFF"/>
                </a:solidFill>
              </a:rPr>
              <a:t>L</a:t>
            </a:r>
            <a:br>
              <a:rPr lang="en-US" sz="2400"/>
            </a:br>
            <a:r>
              <a:rPr lang="en-US" sz="2400">
                <a:solidFill>
                  <a:srgbClr val="FFFFFF"/>
                </a:solidFill>
              </a:rPr>
              <a:t>U</a:t>
            </a:r>
            <a:br>
              <a:rPr lang="en-US" sz="2400"/>
            </a:br>
            <a:r>
              <a:rPr lang="en-US" sz="2400">
                <a:solidFill>
                  <a:srgbClr val="FFFFFF"/>
                </a:solidFill>
              </a:rPr>
              <a:t>S</a:t>
            </a:r>
            <a:br>
              <a:rPr lang="en-US" sz="2400"/>
            </a:br>
            <a:r>
              <a:rPr lang="en-US" sz="2400">
                <a:solidFill>
                  <a:srgbClr val="FFFFFF"/>
                </a:solidFill>
              </a:rPr>
              <a:t>I</a:t>
            </a:r>
            <a:br>
              <a:rPr lang="en-US" sz="2400"/>
            </a:br>
            <a:r>
              <a:rPr lang="en-US" sz="2400">
                <a:solidFill>
                  <a:srgbClr val="FFFFFF"/>
                </a:solidFill>
              </a:rPr>
              <a:t>O</a:t>
            </a:r>
            <a:br>
              <a:rPr lang="en-US" sz="2400"/>
            </a:br>
            <a:r>
              <a:rPr lang="en-US" sz="2400">
                <a:solidFill>
                  <a:srgbClr val="FFFFFF"/>
                </a:solidFill>
              </a:rPr>
              <a:t>N</a:t>
            </a:r>
          </a:p>
        </p:txBody>
      </p:sp>
      <p:pic>
        <p:nvPicPr>
          <p:cNvPr id="3" name="Picture 25" descr="Icon&#10;&#10;Description automatically generated">
            <a:extLst>
              <a:ext uri="{FF2B5EF4-FFF2-40B4-BE49-F238E27FC236}">
                <a16:creationId xmlns:a16="http://schemas.microsoft.com/office/drawing/2014/main" id="{726C6A2A-6F0F-4306-9816-E2BDBABCCD22}"/>
              </a:ext>
            </a:extLst>
          </p:cNvPr>
          <p:cNvPicPr>
            <a:picLocks noChangeAspect="1"/>
          </p:cNvPicPr>
          <p:nvPr/>
        </p:nvPicPr>
        <p:blipFill>
          <a:blip r:embed="rId2"/>
          <a:stretch>
            <a:fillRect/>
          </a:stretch>
        </p:blipFill>
        <p:spPr>
          <a:xfrm>
            <a:off x="11186932" y="70413"/>
            <a:ext cx="929833" cy="891251"/>
          </a:xfrm>
          <a:prstGeom prst="rect">
            <a:avLst/>
          </a:prstGeom>
        </p:spPr>
      </p:pic>
      <p:pic>
        <p:nvPicPr>
          <p:cNvPr id="4" name="Picture 4" descr="A picture containing text, indoor, person&#10;&#10;Description automatically generated">
            <a:extLst>
              <a:ext uri="{FF2B5EF4-FFF2-40B4-BE49-F238E27FC236}">
                <a16:creationId xmlns:a16="http://schemas.microsoft.com/office/drawing/2014/main" id="{44FFF04D-2287-448D-B26F-9775EF216964}"/>
              </a:ext>
            </a:extLst>
          </p:cNvPr>
          <p:cNvPicPr>
            <a:picLocks noChangeAspect="1"/>
          </p:cNvPicPr>
          <p:nvPr/>
        </p:nvPicPr>
        <p:blipFill>
          <a:blip r:embed="rId3"/>
          <a:stretch>
            <a:fillRect/>
          </a:stretch>
        </p:blipFill>
        <p:spPr>
          <a:xfrm>
            <a:off x="-1929" y="4126424"/>
            <a:ext cx="4653022" cy="2733455"/>
          </a:xfrm>
          <a:prstGeom prst="rect">
            <a:avLst/>
          </a:prstGeom>
        </p:spPr>
      </p:pic>
      <p:sp>
        <p:nvSpPr>
          <p:cNvPr id="9" name="Oval 8">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33</a:t>
            </a:r>
            <a:endParaRPr lang="en-US" dirty="0">
              <a:ea typeface="+mn-lt"/>
              <a:cs typeface="+mn-lt"/>
            </a:endParaRPr>
          </a:p>
        </p:txBody>
      </p:sp>
    </p:spTree>
    <p:extLst>
      <p:ext uri="{BB962C8B-B14F-4D97-AF65-F5344CB8AC3E}">
        <p14:creationId xmlns:p14="http://schemas.microsoft.com/office/powerpoint/2010/main" val="2070397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S</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O</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U</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C</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S</a:t>
            </a:r>
            <a:endParaRPr lang="en-US">
              <a:solidFill>
                <a:schemeClr val="bg1"/>
              </a:solidFill>
            </a:endParaRPr>
          </a:p>
          <a:p>
            <a:pPr algn="ctr">
              <a:defRPr sz="1800" b="0" i="0" u="none" strike="noStrike" kern="0" cap="none" spc="0" baseline="0">
                <a:solidFill>
                  <a:srgbClr val="000000"/>
                </a:solidFill>
                <a:uFillTx/>
              </a:defRPr>
            </a:pPr>
            <a:endParaRPr lang="en-US" sz="2400">
              <a:solidFill>
                <a:schemeClr val="bg1"/>
              </a:solidFill>
              <a:latin typeface="Century Gothic"/>
              <a:cs typeface="Calibri" panose="020F0502020204030204"/>
            </a:endParaRPr>
          </a:p>
        </p:txBody>
      </p:sp>
      <p:sp>
        <p:nvSpPr>
          <p:cNvPr id="3" name="Content Placeholder"/>
          <p:cNvSpPr txBox="1">
            <a:spLocks noGrp="1"/>
          </p:cNvSpPr>
          <p:nvPr>
            <p:ph idx="1"/>
          </p:nvPr>
        </p:nvSpPr>
        <p:spPr>
          <a:xfrm>
            <a:off x="5101995" y="1033784"/>
            <a:ext cx="6624251" cy="6100447"/>
          </a:xfrm>
          <a:prstGeom prst="rect">
            <a:avLst/>
          </a:prstGeom>
          <a:noFill/>
          <a:ln>
            <a:noFill/>
          </a:ln>
        </p:spPr>
        <p:txBody>
          <a:bodyPr vert="horz" wrap="square" lIns="91440" tIns="45720" rIns="91440" bIns="45720" anchor="ctr" anchorCtr="0" compatLnSpc="1">
            <a:normAutofit/>
          </a:bodyPr>
          <a:lstStyle/>
          <a:p>
            <a:pPr lvl="0"/>
            <a:endParaRPr lang="en-US" u="sng">
              <a:solidFill>
                <a:srgbClr val="50B9C1"/>
              </a:solidFill>
            </a:endParaRPr>
          </a:p>
          <a:p>
            <a:pPr marL="457200" lvl="0" indent="-457200">
              <a:buAutoNum type="arabicPeriod"/>
            </a:pPr>
            <a:endParaRPr lang="en-US" u="sng">
              <a:solidFill>
                <a:srgbClr val="50B9C1"/>
              </a:solidFill>
            </a:endParaRPr>
          </a:p>
          <a:p>
            <a:pPr lvl="0"/>
            <a:endParaRPr lang="en-US" u="sng">
              <a:solidFill>
                <a:srgbClr val="50B9C1"/>
              </a:solidFill>
            </a:endParaRPr>
          </a:p>
          <a:p>
            <a:pPr lvl="0"/>
            <a:endParaRPr lang="en-US" u="sng">
              <a:solidFill>
                <a:srgbClr val="50B9C1"/>
              </a:solidFill>
            </a:endParaRPr>
          </a:p>
          <a:p>
            <a:pPr lvl="0"/>
            <a:endParaRPr lang="en-US">
              <a:solidFill>
                <a:srgbClr val="50B9C1"/>
              </a:solidFill>
            </a:endParaRPr>
          </a:p>
          <a:p>
            <a:pPr lvl="0"/>
            <a:endParaRPr lang="en-US" u="sng">
              <a:solidFill>
                <a:srgbClr val="50B9C1"/>
              </a:solidFill>
            </a:endParaRPr>
          </a:p>
        </p:txBody>
      </p:sp>
      <p:sp>
        <p:nvSpPr>
          <p:cNvPr id="4" name="TextBox 3">
            <a:extLst>
              <a:ext uri="{FF2B5EF4-FFF2-40B4-BE49-F238E27FC236}">
                <a16:creationId xmlns:a16="http://schemas.microsoft.com/office/drawing/2014/main" id="{9D6A1B1C-886A-4507-9E39-A2DB1E93DEB7}"/>
              </a:ext>
            </a:extLst>
          </p:cNvPr>
          <p:cNvSpPr txBox="1"/>
          <p:nvPr/>
        </p:nvSpPr>
        <p:spPr>
          <a:xfrm>
            <a:off x="5105282" y="-33215"/>
            <a:ext cx="5214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cs typeface="Segoe UI"/>
            </a:endParaRPr>
          </a:p>
        </p:txBody>
      </p:sp>
      <p:sp>
        <p:nvSpPr>
          <p:cNvPr id="6" name="TextBox 5">
            <a:extLst>
              <a:ext uri="{FF2B5EF4-FFF2-40B4-BE49-F238E27FC236}">
                <a16:creationId xmlns:a16="http://schemas.microsoft.com/office/drawing/2014/main" id="{2EB2D979-CD8C-427D-9F50-57CE616C86C0}"/>
              </a:ext>
            </a:extLst>
          </p:cNvPr>
          <p:cNvSpPr txBox="1"/>
          <p:nvPr/>
        </p:nvSpPr>
        <p:spPr>
          <a:xfrm>
            <a:off x="4724632" y="241767"/>
            <a:ext cx="5772838" cy="7017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     Website</a:t>
            </a:r>
            <a:endParaRPr lang="en-US" dirty="0">
              <a:solidFill>
                <a:schemeClr val="bg1"/>
              </a:solidFill>
            </a:endParaRPr>
          </a:p>
          <a:p>
            <a:pPr marL="285750" indent="-285750" algn="just">
              <a:buFont typeface="Arial"/>
              <a:buChar char="•"/>
            </a:pPr>
            <a:r>
              <a:rPr lang="en-US" b="1" dirty="0">
                <a:ea typeface="+mn-lt"/>
                <a:cs typeface="+mn-lt"/>
                <a:hlinkClick r:id="rId2"/>
              </a:rPr>
              <a:t>https://www.hindawi.com/journals/cmmm/2021/8591036/</a:t>
            </a:r>
            <a:endParaRPr lang="en-US"/>
          </a:p>
          <a:p>
            <a:pPr marL="285750" indent="-285750" algn="just">
              <a:buFont typeface="Arial"/>
              <a:buChar char="•"/>
            </a:pPr>
            <a:endParaRPr lang="en-US" b="1" dirty="0">
              <a:ea typeface="+mn-lt"/>
              <a:cs typeface="+mn-lt"/>
            </a:endParaRPr>
          </a:p>
          <a:p>
            <a:pPr marL="285750" indent="-285750" algn="just">
              <a:buFont typeface="Arial"/>
              <a:buChar char="•"/>
            </a:pPr>
            <a:r>
              <a:rPr lang="en-US" b="1" dirty="0">
                <a:ea typeface="+mn-lt"/>
                <a:cs typeface="+mn-lt"/>
                <a:hlinkClick r:id="rId3"/>
              </a:rPr>
              <a:t>https://www.ncbi.nlm.nih.gov/pmc/articles/PMC749024</a:t>
            </a:r>
            <a:endParaRPr lang="en-US"/>
          </a:p>
          <a:p>
            <a:pPr marL="285750" indent="-285750" algn="just">
              <a:buFont typeface="Arial"/>
              <a:buChar char="•"/>
            </a:pPr>
            <a:endParaRPr lang="en-US" b="1" dirty="0">
              <a:ea typeface="+mn-lt"/>
              <a:cs typeface="+mn-lt"/>
            </a:endParaRPr>
          </a:p>
          <a:p>
            <a:pPr marL="285750" indent="-285750" algn="just">
              <a:buFont typeface="Arial"/>
              <a:buChar char="•"/>
            </a:pPr>
            <a:r>
              <a:rPr lang="en-US" b="1" dirty="0">
                <a:ea typeface="+mn-lt"/>
                <a:cs typeface="+mn-lt"/>
                <a:hlinkClick r:id="rId4"/>
              </a:rPr>
              <a:t>How Coronavirus Is Transmitted: Here Are All the Ways It Can Spread (webmd.com)</a:t>
            </a:r>
            <a:endParaRPr lang="en-US">
              <a:cs typeface="Calibri"/>
            </a:endParaRPr>
          </a:p>
          <a:p>
            <a:pPr marL="285750" indent="-285750" algn="just">
              <a:buFont typeface="Arial"/>
              <a:buChar char="•"/>
            </a:pPr>
            <a:endParaRPr lang="en-US" b="1" dirty="0">
              <a:ea typeface="+mn-lt"/>
              <a:cs typeface="+mn-lt"/>
            </a:endParaRPr>
          </a:p>
          <a:p>
            <a:pPr marL="285750" indent="-285750" algn="just">
              <a:buFont typeface="Arial"/>
              <a:buChar char="•"/>
            </a:pPr>
            <a:r>
              <a:rPr lang="en-US" b="1" dirty="0">
                <a:ea typeface="+mn-lt"/>
                <a:cs typeface="+mn-lt"/>
                <a:hlinkClick r:id="rId5"/>
              </a:rPr>
              <a:t>The Graph that Stopped the World — MATH VALUES</a:t>
            </a:r>
            <a:endParaRPr lang="en-US"/>
          </a:p>
          <a:p>
            <a:pPr marL="285750" indent="-285750" algn="just">
              <a:buFont typeface="Arial"/>
              <a:buChar char="•"/>
            </a:pPr>
            <a:r>
              <a:rPr lang="en-US" b="1" dirty="0">
                <a:ea typeface="+mn-lt"/>
                <a:cs typeface="+mn-lt"/>
                <a:hlinkClick r:id="rId6"/>
              </a:rPr>
              <a:t>How does quarantine prevent the spread of COVID-19? | World Economic Forum (weforum.org)</a:t>
            </a:r>
            <a:endParaRPr lang="en-US"/>
          </a:p>
          <a:p>
            <a:pPr marL="285750" indent="-285750" algn="just">
              <a:buFont typeface="Arial"/>
              <a:buChar char="•"/>
            </a:pPr>
            <a:endParaRPr lang="en-US" b="1" dirty="0">
              <a:ea typeface="+mn-lt"/>
              <a:cs typeface="+mn-lt"/>
            </a:endParaRPr>
          </a:p>
          <a:p>
            <a:pPr marL="285750" indent="-285750" algn="just">
              <a:buFont typeface="Arial"/>
              <a:buChar char="•"/>
            </a:pPr>
            <a:r>
              <a:rPr lang="en-US" b="1" dirty="0">
                <a:ea typeface="+mn-lt"/>
                <a:cs typeface="+mn-lt"/>
                <a:hlinkClick r:id="rId7"/>
              </a:rPr>
              <a:t>Pathophysiological Basis and Rationale for Early Outpatient Treatment of SARS-CoV-2 (COVID-19) Infection - The American Journal of Medicine (amjmed.com)</a:t>
            </a:r>
            <a:endParaRPr lang="en-US"/>
          </a:p>
          <a:p>
            <a:pPr marL="285750" indent="-285750" algn="just">
              <a:buFont typeface="Arial"/>
              <a:buChar char="•"/>
            </a:pPr>
            <a:endParaRPr lang="en-US" b="1" dirty="0">
              <a:ea typeface="+mn-lt"/>
              <a:cs typeface="+mn-lt"/>
            </a:endParaRPr>
          </a:p>
          <a:p>
            <a:pPr marL="285750" indent="-285750" algn="just">
              <a:buFont typeface="Arial"/>
              <a:buChar char="•"/>
            </a:pPr>
            <a:r>
              <a:rPr lang="en-US" b="1" dirty="0">
                <a:ea typeface="+mn-lt"/>
                <a:cs typeface="+mn-lt"/>
                <a:hlinkClick r:id="rId8"/>
              </a:rPr>
              <a:t>Characterizing long COVID in an international cohort: 7 months of symptoms and their impact - EClinicalMedicine (thelancet.com)</a:t>
            </a:r>
            <a:endParaRPr lang="en-US"/>
          </a:p>
          <a:p>
            <a:endParaRPr lang="en-US" dirty="0">
              <a:solidFill>
                <a:srgbClr val="000000"/>
              </a:solidFill>
              <a:cs typeface="Calibri"/>
            </a:endParaRPr>
          </a:p>
          <a:p>
            <a:endParaRPr lang="en-US">
              <a:solidFill>
                <a:srgbClr val="000000"/>
              </a:solidFill>
              <a:cs typeface="Calibri"/>
            </a:endParaRPr>
          </a:p>
          <a:p>
            <a:endParaRPr lang="en-US">
              <a:solidFill>
                <a:schemeClr val="bg1"/>
              </a:solidFill>
              <a:cs typeface="Calibri"/>
            </a:endParaRPr>
          </a:p>
        </p:txBody>
      </p:sp>
      <p:pic>
        <p:nvPicPr>
          <p:cNvPr id="5" name="Picture 25" descr="Icon&#10;&#10;Description automatically generated">
            <a:extLst>
              <a:ext uri="{FF2B5EF4-FFF2-40B4-BE49-F238E27FC236}">
                <a16:creationId xmlns:a16="http://schemas.microsoft.com/office/drawing/2014/main" id="{AC98EFBD-63A7-45B2-AD67-CE22D634AC8F}"/>
              </a:ext>
            </a:extLst>
          </p:cNvPr>
          <p:cNvPicPr>
            <a:picLocks noChangeAspect="1"/>
          </p:cNvPicPr>
          <p:nvPr/>
        </p:nvPicPr>
        <p:blipFill>
          <a:blip r:embed="rId9"/>
          <a:stretch>
            <a:fillRect/>
          </a:stretch>
        </p:blipFill>
        <p:spPr>
          <a:xfrm>
            <a:off x="11186932" y="70413"/>
            <a:ext cx="929833" cy="891251"/>
          </a:xfrm>
          <a:prstGeom prst="rect">
            <a:avLst/>
          </a:prstGeom>
        </p:spPr>
      </p:pic>
      <p:sp>
        <p:nvSpPr>
          <p:cNvPr id="7" name="Oval 6">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34</a:t>
            </a:r>
            <a:endParaRPr lang="en-US" dirty="0">
              <a:ea typeface="+mn-lt"/>
              <a:cs typeface="+mn-lt"/>
            </a:endParaRPr>
          </a:p>
        </p:txBody>
      </p:sp>
    </p:spTree>
    <p:extLst>
      <p:ext uri="{BB962C8B-B14F-4D97-AF65-F5344CB8AC3E}">
        <p14:creationId xmlns:p14="http://schemas.microsoft.com/office/powerpoint/2010/main" val="1249444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739751" y="768334"/>
            <a:ext cx="6479629" cy="2866405"/>
          </a:xfrm>
        </p:spPr>
        <p:txBody>
          <a:bodyPr>
            <a:normAutofit/>
          </a:bodyPr>
          <a:lstStyle/>
          <a:p>
            <a:r>
              <a:rPr lang="en-US"/>
              <a:t>Team member details</a:t>
            </a:r>
          </a:p>
        </p:txBody>
      </p:sp>
      <p:pic>
        <p:nvPicPr>
          <p:cNvPr id="5" name="Picture 4" descr="Large skydiving group mid-air">
            <a:extLst>
              <a:ext uri="{FF2B5EF4-FFF2-40B4-BE49-F238E27FC236}">
                <a16:creationId xmlns:a16="http://schemas.microsoft.com/office/drawing/2014/main" id="{7386755F-071D-407E-8EAF-4DF42A66B121}"/>
              </a:ext>
            </a:extLst>
          </p:cNvPr>
          <p:cNvPicPr>
            <a:picLocks noChangeAspect="1"/>
          </p:cNvPicPr>
          <p:nvPr/>
        </p:nvPicPr>
        <p:blipFill rotWithShape="1">
          <a:blip r:embed="rId2"/>
          <a:srcRect l="30575" r="28897" b="3"/>
          <a:stretch/>
        </p:blipFill>
        <p:spPr>
          <a:xfrm>
            <a:off x="20" y="1"/>
            <a:ext cx="4173349" cy="6857999"/>
          </a:xfrm>
          <a:prstGeom prst="rect">
            <a:avLst/>
          </a:prstGeom>
        </p:spPr>
      </p:pic>
      <p:pic>
        <p:nvPicPr>
          <p:cNvPr id="4" name="Picture 25" descr="Icon&#10;&#10;Description automatically generated">
            <a:extLst>
              <a:ext uri="{FF2B5EF4-FFF2-40B4-BE49-F238E27FC236}">
                <a16:creationId xmlns:a16="http://schemas.microsoft.com/office/drawing/2014/main" id="{3472A041-3EFF-44E9-B451-11E851A1F71A}"/>
              </a:ext>
            </a:extLst>
          </p:cNvPr>
          <p:cNvPicPr>
            <a:picLocks noChangeAspect="1"/>
          </p:cNvPicPr>
          <p:nvPr/>
        </p:nvPicPr>
        <p:blipFill>
          <a:blip r:embed="rId3"/>
          <a:stretch>
            <a:fillRect/>
          </a:stretch>
        </p:blipFill>
        <p:spPr>
          <a:xfrm>
            <a:off x="11186932" y="70413"/>
            <a:ext cx="929833" cy="891251"/>
          </a:xfrm>
          <a:prstGeom prst="rect">
            <a:avLst/>
          </a:prstGeom>
        </p:spPr>
      </p:pic>
      <p:sp>
        <p:nvSpPr>
          <p:cNvPr id="6" name="Oval 5">
            <a:extLst>
              <a:ext uri="{FF2B5EF4-FFF2-40B4-BE49-F238E27FC236}">
                <a16:creationId xmlns:a16="http://schemas.microsoft.com/office/drawing/2014/main" id="{C4913AB5-630B-4126-922E-0B96DE379E4E}"/>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4</a:t>
            </a:r>
          </a:p>
        </p:txBody>
      </p:sp>
    </p:spTree>
    <p:extLst>
      <p:ext uri="{BB962C8B-B14F-4D97-AF65-F5344CB8AC3E}">
        <p14:creationId xmlns:p14="http://schemas.microsoft.com/office/powerpoint/2010/main" val="1942463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333970" cy="3395469"/>
          </a:xfrm>
        </p:spPr>
        <p:txBody>
          <a:bodyPr>
            <a:normAutofit/>
          </a:bodyPr>
          <a:lstStyle/>
          <a:p>
            <a:r>
              <a:rPr lang="en-US" dirty="0"/>
              <a:t>TEAM MEMBER 1</a:t>
            </a:r>
          </a:p>
        </p:txBody>
      </p:sp>
      <p:pic>
        <p:nvPicPr>
          <p:cNvPr id="57" name="Picture 7" descr="Logo&#10;&#10;Description automatically generated">
            <a:extLst>
              <a:ext uri="{FF2B5EF4-FFF2-40B4-BE49-F238E27FC236}">
                <a16:creationId xmlns:a16="http://schemas.microsoft.com/office/drawing/2014/main" id="{37D7D052-895A-402C-8664-35058C46FB21}"/>
              </a:ext>
            </a:extLst>
          </p:cNvPr>
          <p:cNvPicPr>
            <a:picLocks noChangeAspect="1"/>
          </p:cNvPicPr>
          <p:nvPr/>
        </p:nvPicPr>
        <p:blipFill>
          <a:blip r:embed="rId2"/>
          <a:stretch>
            <a:fillRect/>
          </a:stretch>
        </p:blipFill>
        <p:spPr>
          <a:xfrm>
            <a:off x="568304" y="67186"/>
            <a:ext cx="1669107" cy="959309"/>
          </a:xfrm>
          <a:prstGeom prst="rect">
            <a:avLst/>
          </a:prstGeom>
        </p:spPr>
      </p:pic>
      <p:pic>
        <p:nvPicPr>
          <p:cNvPr id="58" name="Picture 58">
            <a:extLst>
              <a:ext uri="{FF2B5EF4-FFF2-40B4-BE49-F238E27FC236}">
                <a16:creationId xmlns:a16="http://schemas.microsoft.com/office/drawing/2014/main" id="{343C2CBF-A88E-43ED-9757-874B9627C762}"/>
              </a:ext>
            </a:extLst>
          </p:cNvPr>
          <p:cNvPicPr>
            <a:picLocks noChangeAspect="1"/>
          </p:cNvPicPr>
          <p:nvPr/>
        </p:nvPicPr>
        <p:blipFill>
          <a:blip r:embed="rId3"/>
          <a:stretch>
            <a:fillRect/>
          </a:stretch>
        </p:blipFill>
        <p:spPr>
          <a:xfrm>
            <a:off x="569934" y="1827755"/>
            <a:ext cx="4371584" cy="4382022"/>
          </a:xfrm>
          <a:prstGeom prst="rect">
            <a:avLst/>
          </a:prstGeom>
        </p:spPr>
      </p:pic>
      <p:graphicFrame>
        <p:nvGraphicFramePr>
          <p:cNvPr id="78" name="Content Placeholder">
            <a:extLst>
              <a:ext uri="{FF2B5EF4-FFF2-40B4-BE49-F238E27FC236}">
                <a16:creationId xmlns:a16="http://schemas.microsoft.com/office/drawing/2014/main" id="{B227D56A-9D65-41D6-BF5A-7CC58297A224}"/>
              </a:ext>
            </a:extLst>
          </p:cNvPr>
          <p:cNvGraphicFramePr>
            <a:graphicFrameLocks/>
          </p:cNvGraphicFramePr>
          <p:nvPr>
            <p:extLst>
              <p:ext uri="{D42A27DB-BD31-4B8C-83A1-F6EECF244321}">
                <p14:modId xmlns:p14="http://schemas.microsoft.com/office/powerpoint/2010/main" val="345180662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25" descr="Icon&#10;&#10;Description automatically generated">
            <a:extLst>
              <a:ext uri="{FF2B5EF4-FFF2-40B4-BE49-F238E27FC236}">
                <a16:creationId xmlns:a16="http://schemas.microsoft.com/office/drawing/2014/main" id="{EA57B977-8C7D-4A25-ABAE-F4F47666533F}"/>
              </a:ext>
            </a:extLst>
          </p:cNvPr>
          <p:cNvPicPr>
            <a:picLocks noChangeAspect="1"/>
          </p:cNvPicPr>
          <p:nvPr/>
        </p:nvPicPr>
        <p:blipFill>
          <a:blip r:embed="rId9"/>
          <a:stretch>
            <a:fillRect/>
          </a:stretch>
        </p:blipFill>
        <p:spPr>
          <a:xfrm>
            <a:off x="11186932" y="70413"/>
            <a:ext cx="929833" cy="891251"/>
          </a:xfrm>
          <a:prstGeom prst="rect">
            <a:avLst/>
          </a:prstGeom>
        </p:spPr>
      </p:pic>
      <p:sp>
        <p:nvSpPr>
          <p:cNvPr id="23" name="Oval 22">
            <a:extLst>
              <a:ext uri="{FF2B5EF4-FFF2-40B4-BE49-F238E27FC236}">
                <a16:creationId xmlns:a16="http://schemas.microsoft.com/office/drawing/2014/main" id="{D06C39A2-F516-4019-AA4A-DC2498BBFFB9}"/>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5</a:t>
            </a:r>
          </a:p>
        </p:txBody>
      </p:sp>
    </p:spTree>
    <p:extLst>
      <p:ext uri="{BB962C8B-B14F-4D97-AF65-F5344CB8AC3E}">
        <p14:creationId xmlns:p14="http://schemas.microsoft.com/office/powerpoint/2010/main" val="1134954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4801614" cy="3395469"/>
          </a:xfrm>
        </p:spPr>
        <p:txBody>
          <a:bodyPr>
            <a:normAutofit/>
          </a:bodyPr>
          <a:lstStyle/>
          <a:p>
            <a:r>
              <a:rPr lang="en-US" dirty="0"/>
              <a:t>TEAM MEMBER 2</a:t>
            </a:r>
          </a:p>
        </p:txBody>
      </p:sp>
      <p:pic>
        <p:nvPicPr>
          <p:cNvPr id="36" name="Picture 36">
            <a:extLst>
              <a:ext uri="{FF2B5EF4-FFF2-40B4-BE49-F238E27FC236}">
                <a16:creationId xmlns:a16="http://schemas.microsoft.com/office/drawing/2014/main" id="{265F0433-56B2-464A-9CD7-61086B5A25E4}"/>
              </a:ext>
            </a:extLst>
          </p:cNvPr>
          <p:cNvPicPr>
            <a:picLocks noChangeAspect="1"/>
          </p:cNvPicPr>
          <p:nvPr/>
        </p:nvPicPr>
        <p:blipFill>
          <a:blip r:embed="rId2"/>
          <a:stretch>
            <a:fillRect/>
          </a:stretch>
        </p:blipFill>
        <p:spPr>
          <a:xfrm>
            <a:off x="486427" y="1921701"/>
            <a:ext cx="4569912" cy="4580350"/>
          </a:xfrm>
          <a:prstGeom prst="rect">
            <a:avLst/>
          </a:prstGeom>
        </p:spPr>
      </p:pic>
      <p:pic>
        <p:nvPicPr>
          <p:cNvPr id="54" name="Picture 11" descr="Logo&#10;&#10;Description automatically generated">
            <a:extLst>
              <a:ext uri="{FF2B5EF4-FFF2-40B4-BE49-F238E27FC236}">
                <a16:creationId xmlns:a16="http://schemas.microsoft.com/office/drawing/2014/main" id="{7D2BF81E-F91C-40E4-AF7A-762ED7FDF23B}"/>
              </a:ext>
            </a:extLst>
          </p:cNvPr>
          <p:cNvPicPr>
            <a:picLocks noChangeAspect="1"/>
          </p:cNvPicPr>
          <p:nvPr/>
        </p:nvPicPr>
        <p:blipFill>
          <a:blip r:embed="rId3"/>
          <a:stretch>
            <a:fillRect/>
          </a:stretch>
        </p:blipFill>
        <p:spPr>
          <a:xfrm>
            <a:off x="489863" y="2232"/>
            <a:ext cx="846724" cy="845931"/>
          </a:xfrm>
          <a:prstGeom prst="rect">
            <a:avLst/>
          </a:prstGeom>
        </p:spPr>
      </p:pic>
      <p:graphicFrame>
        <p:nvGraphicFramePr>
          <p:cNvPr id="156" name="Content Placeholder">
            <a:extLst>
              <a:ext uri="{FF2B5EF4-FFF2-40B4-BE49-F238E27FC236}">
                <a16:creationId xmlns:a16="http://schemas.microsoft.com/office/drawing/2014/main" id="{70C78CA9-FFF9-4281-AEDD-A84478DECE1E}"/>
              </a:ext>
            </a:extLst>
          </p:cNvPr>
          <p:cNvGraphicFramePr>
            <a:graphicFrameLocks/>
          </p:cNvGraphicFramePr>
          <p:nvPr>
            <p:extLst>
              <p:ext uri="{D42A27DB-BD31-4B8C-83A1-F6EECF244321}">
                <p14:modId xmlns:p14="http://schemas.microsoft.com/office/powerpoint/2010/main" val="164800449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25" descr="Icon&#10;&#10;Description automatically generated">
            <a:extLst>
              <a:ext uri="{FF2B5EF4-FFF2-40B4-BE49-F238E27FC236}">
                <a16:creationId xmlns:a16="http://schemas.microsoft.com/office/drawing/2014/main" id="{11D1B1EE-F133-44DF-B681-0F2CDD5E8226}"/>
              </a:ext>
            </a:extLst>
          </p:cNvPr>
          <p:cNvPicPr>
            <a:picLocks noChangeAspect="1"/>
          </p:cNvPicPr>
          <p:nvPr/>
        </p:nvPicPr>
        <p:blipFill>
          <a:blip r:embed="rId9"/>
          <a:stretch>
            <a:fillRect/>
          </a:stretch>
        </p:blipFill>
        <p:spPr>
          <a:xfrm>
            <a:off x="11186932" y="70413"/>
            <a:ext cx="929833" cy="891251"/>
          </a:xfrm>
          <a:prstGeom prst="rect">
            <a:avLst/>
          </a:prstGeom>
        </p:spPr>
      </p:pic>
      <p:sp>
        <p:nvSpPr>
          <p:cNvPr id="23" name="Oval 22">
            <a:extLst>
              <a:ext uri="{FF2B5EF4-FFF2-40B4-BE49-F238E27FC236}">
                <a16:creationId xmlns:a16="http://schemas.microsoft.com/office/drawing/2014/main" id="{0B43F100-33EA-4CBD-AE41-1AC3863EF11F}"/>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6</a:t>
            </a:r>
          </a:p>
        </p:txBody>
      </p:sp>
      <p:sp>
        <p:nvSpPr>
          <p:cNvPr id="24" name="Oval 23">
            <a:extLst>
              <a:ext uri="{FF2B5EF4-FFF2-40B4-BE49-F238E27FC236}">
                <a16:creationId xmlns:a16="http://schemas.microsoft.com/office/drawing/2014/main" id="{5110B13C-34E3-4710-A970-2C09FF223E57}"/>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6</a:t>
            </a:r>
          </a:p>
        </p:txBody>
      </p:sp>
    </p:spTree>
    <p:extLst>
      <p:ext uri="{BB962C8B-B14F-4D97-AF65-F5344CB8AC3E}">
        <p14:creationId xmlns:p14="http://schemas.microsoft.com/office/powerpoint/2010/main" val="164385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438354" cy="3395469"/>
          </a:xfrm>
        </p:spPr>
        <p:txBody>
          <a:bodyPr>
            <a:normAutofit/>
          </a:bodyPr>
          <a:lstStyle/>
          <a:p>
            <a:r>
              <a:rPr lang="en-US"/>
              <a:t>TEAM MEMBER 3</a:t>
            </a:r>
          </a:p>
        </p:txBody>
      </p:sp>
      <p:graphicFrame>
        <p:nvGraphicFramePr>
          <p:cNvPr id="142" name="Content Placeholder">
            <a:extLst>
              <a:ext uri="{FF2B5EF4-FFF2-40B4-BE49-F238E27FC236}">
                <a16:creationId xmlns:a16="http://schemas.microsoft.com/office/drawing/2014/main" id="{8A2A7B04-178E-472F-A400-D35406491711}"/>
              </a:ext>
            </a:extLst>
          </p:cNvPr>
          <p:cNvGraphicFramePr>
            <a:graphicFrameLocks/>
          </p:cNvGraphicFramePr>
          <p:nvPr>
            <p:extLst>
              <p:ext uri="{D42A27DB-BD31-4B8C-83A1-F6EECF244321}">
                <p14:modId xmlns:p14="http://schemas.microsoft.com/office/powerpoint/2010/main" val="1407834634"/>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5" name="Picture 25" descr="Icon&#10;&#10;Description automatically generated">
            <a:extLst>
              <a:ext uri="{FF2B5EF4-FFF2-40B4-BE49-F238E27FC236}">
                <a16:creationId xmlns:a16="http://schemas.microsoft.com/office/drawing/2014/main" id="{3EFB0FAC-1DE6-4CF5-B43D-F00507062E38}"/>
              </a:ext>
            </a:extLst>
          </p:cNvPr>
          <p:cNvPicPr>
            <a:picLocks noChangeAspect="1"/>
          </p:cNvPicPr>
          <p:nvPr/>
        </p:nvPicPr>
        <p:blipFill>
          <a:blip r:embed="rId7"/>
          <a:stretch>
            <a:fillRect/>
          </a:stretch>
        </p:blipFill>
        <p:spPr>
          <a:xfrm>
            <a:off x="11186932" y="70413"/>
            <a:ext cx="929833" cy="891251"/>
          </a:xfrm>
          <a:prstGeom prst="rect">
            <a:avLst/>
          </a:prstGeom>
        </p:spPr>
      </p:pic>
      <p:pic>
        <p:nvPicPr>
          <p:cNvPr id="54" name="Picture 54">
            <a:extLst>
              <a:ext uri="{FF2B5EF4-FFF2-40B4-BE49-F238E27FC236}">
                <a16:creationId xmlns:a16="http://schemas.microsoft.com/office/drawing/2014/main" id="{D040E94E-055A-4560-B536-D527C77AC066}"/>
              </a:ext>
            </a:extLst>
          </p:cNvPr>
          <p:cNvPicPr>
            <a:picLocks noChangeAspect="1"/>
          </p:cNvPicPr>
          <p:nvPr/>
        </p:nvPicPr>
        <p:blipFill rotWithShape="1">
          <a:blip r:embed="rId8"/>
          <a:srcRect l="8283" t="26008" r="9091" b="-605"/>
          <a:stretch/>
        </p:blipFill>
        <p:spPr>
          <a:xfrm>
            <a:off x="653442" y="1650304"/>
            <a:ext cx="5028538" cy="4555656"/>
          </a:xfrm>
          <a:prstGeom prst="rect">
            <a:avLst/>
          </a:prstGeom>
        </p:spPr>
      </p:pic>
      <p:pic>
        <p:nvPicPr>
          <p:cNvPr id="55" name="Picture 37" descr="Text, logo&#10;&#10;Description automatically generated">
            <a:extLst>
              <a:ext uri="{FF2B5EF4-FFF2-40B4-BE49-F238E27FC236}">
                <a16:creationId xmlns:a16="http://schemas.microsoft.com/office/drawing/2014/main" id="{B5FED908-BD6D-4537-B60F-03D07C7E8F1F}"/>
              </a:ext>
            </a:extLst>
          </p:cNvPr>
          <p:cNvPicPr>
            <a:picLocks noChangeAspect="1"/>
          </p:cNvPicPr>
          <p:nvPr/>
        </p:nvPicPr>
        <p:blipFill>
          <a:blip r:embed="rId9"/>
          <a:stretch>
            <a:fillRect/>
          </a:stretch>
        </p:blipFill>
        <p:spPr>
          <a:xfrm>
            <a:off x="651195" y="69870"/>
            <a:ext cx="776165" cy="826930"/>
          </a:xfrm>
          <a:prstGeom prst="rect">
            <a:avLst/>
          </a:prstGeom>
        </p:spPr>
      </p:pic>
      <p:sp>
        <p:nvSpPr>
          <p:cNvPr id="19" name="Oval 18">
            <a:extLst>
              <a:ext uri="{FF2B5EF4-FFF2-40B4-BE49-F238E27FC236}">
                <a16:creationId xmlns:a16="http://schemas.microsoft.com/office/drawing/2014/main" id="{06341E38-A11A-4539-B63B-512F23F96C88}"/>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7</a:t>
            </a:r>
          </a:p>
        </p:txBody>
      </p:sp>
    </p:spTree>
    <p:extLst>
      <p:ext uri="{BB962C8B-B14F-4D97-AF65-F5344CB8AC3E}">
        <p14:creationId xmlns:p14="http://schemas.microsoft.com/office/powerpoint/2010/main" val="96404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699313" cy="3395469"/>
          </a:xfrm>
        </p:spPr>
        <p:txBody>
          <a:bodyPr>
            <a:normAutofit/>
          </a:bodyPr>
          <a:lstStyle/>
          <a:p>
            <a:r>
              <a:rPr lang="en-US"/>
              <a:t>TEAM MEMBER 4</a:t>
            </a:r>
          </a:p>
        </p:txBody>
      </p:sp>
      <p:pic>
        <p:nvPicPr>
          <p:cNvPr id="20" name="Picture 20">
            <a:extLst>
              <a:ext uri="{FF2B5EF4-FFF2-40B4-BE49-F238E27FC236}">
                <a16:creationId xmlns:a16="http://schemas.microsoft.com/office/drawing/2014/main" id="{56EE29A6-B8D3-43D5-9DA0-26C05B7ED443}"/>
              </a:ext>
            </a:extLst>
          </p:cNvPr>
          <p:cNvPicPr>
            <a:picLocks noChangeAspect="1"/>
          </p:cNvPicPr>
          <p:nvPr/>
        </p:nvPicPr>
        <p:blipFill>
          <a:blip r:embed="rId2"/>
          <a:stretch>
            <a:fillRect/>
          </a:stretch>
        </p:blipFill>
        <p:spPr>
          <a:xfrm>
            <a:off x="566235" y="1649827"/>
            <a:ext cx="3682652" cy="4824296"/>
          </a:xfrm>
          <a:prstGeom prst="rect">
            <a:avLst/>
          </a:prstGeom>
        </p:spPr>
      </p:pic>
      <p:pic>
        <p:nvPicPr>
          <p:cNvPr id="89" name="Picture 7" descr="Logo&#10;&#10;Description automatically generated">
            <a:extLst>
              <a:ext uri="{FF2B5EF4-FFF2-40B4-BE49-F238E27FC236}">
                <a16:creationId xmlns:a16="http://schemas.microsoft.com/office/drawing/2014/main" id="{E9D7E8E5-29F4-4E74-AFB4-F07F54FE6ACE}"/>
              </a:ext>
            </a:extLst>
          </p:cNvPr>
          <p:cNvPicPr>
            <a:picLocks noChangeAspect="1"/>
          </p:cNvPicPr>
          <p:nvPr/>
        </p:nvPicPr>
        <p:blipFill>
          <a:blip r:embed="rId3"/>
          <a:stretch>
            <a:fillRect/>
          </a:stretch>
        </p:blipFill>
        <p:spPr>
          <a:xfrm>
            <a:off x="568304" y="67186"/>
            <a:ext cx="1669107" cy="959309"/>
          </a:xfrm>
          <a:prstGeom prst="rect">
            <a:avLst/>
          </a:prstGeom>
        </p:spPr>
      </p:pic>
      <p:graphicFrame>
        <p:nvGraphicFramePr>
          <p:cNvPr id="109" name="Content Placeholder">
            <a:extLst>
              <a:ext uri="{FF2B5EF4-FFF2-40B4-BE49-F238E27FC236}">
                <a16:creationId xmlns:a16="http://schemas.microsoft.com/office/drawing/2014/main" id="{37B9A2B4-7203-4ED1-8075-A7D88F86A56B}"/>
              </a:ext>
            </a:extLst>
          </p:cNvPr>
          <p:cNvGraphicFramePr>
            <a:graphicFrameLocks/>
          </p:cNvGraphicFramePr>
          <p:nvPr>
            <p:extLst>
              <p:ext uri="{D42A27DB-BD31-4B8C-83A1-F6EECF244321}">
                <p14:modId xmlns:p14="http://schemas.microsoft.com/office/powerpoint/2010/main" val="788024472"/>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7" name="Picture 25" descr="Icon&#10;&#10;Description automatically generated">
            <a:extLst>
              <a:ext uri="{FF2B5EF4-FFF2-40B4-BE49-F238E27FC236}">
                <a16:creationId xmlns:a16="http://schemas.microsoft.com/office/drawing/2014/main" id="{851F0D37-9FBC-4B32-9020-1D0C96417592}"/>
              </a:ext>
            </a:extLst>
          </p:cNvPr>
          <p:cNvPicPr>
            <a:picLocks noChangeAspect="1"/>
          </p:cNvPicPr>
          <p:nvPr/>
        </p:nvPicPr>
        <p:blipFill>
          <a:blip r:embed="rId9"/>
          <a:stretch>
            <a:fillRect/>
          </a:stretch>
        </p:blipFill>
        <p:spPr>
          <a:xfrm>
            <a:off x="11186932" y="70413"/>
            <a:ext cx="929833" cy="891251"/>
          </a:xfrm>
          <a:prstGeom prst="rect">
            <a:avLst/>
          </a:prstGeom>
        </p:spPr>
      </p:pic>
      <p:sp>
        <p:nvSpPr>
          <p:cNvPr id="23" name="Oval 22">
            <a:extLst>
              <a:ext uri="{FF2B5EF4-FFF2-40B4-BE49-F238E27FC236}">
                <a16:creationId xmlns:a16="http://schemas.microsoft.com/office/drawing/2014/main" id="{F2360D9B-EFD8-429C-AC65-58857D85E2F7}"/>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8</a:t>
            </a:r>
          </a:p>
        </p:txBody>
      </p:sp>
    </p:spTree>
    <p:extLst>
      <p:ext uri="{BB962C8B-B14F-4D97-AF65-F5344CB8AC3E}">
        <p14:creationId xmlns:p14="http://schemas.microsoft.com/office/powerpoint/2010/main" val="18479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062573" cy="3395469"/>
          </a:xfrm>
        </p:spPr>
        <p:txBody>
          <a:bodyPr>
            <a:normAutofit/>
          </a:bodyPr>
          <a:lstStyle/>
          <a:p>
            <a:r>
              <a:rPr lang="en-US" dirty="0"/>
              <a:t>TEAM MEMBER 5</a:t>
            </a:r>
          </a:p>
        </p:txBody>
      </p:sp>
      <p:pic>
        <p:nvPicPr>
          <p:cNvPr id="86" name="Picture 7" descr="Logo&#10;&#10;Description automatically generated">
            <a:extLst>
              <a:ext uri="{FF2B5EF4-FFF2-40B4-BE49-F238E27FC236}">
                <a16:creationId xmlns:a16="http://schemas.microsoft.com/office/drawing/2014/main" id="{6E63F716-AF31-41ED-8FCA-07516A35E7CC}"/>
              </a:ext>
            </a:extLst>
          </p:cNvPr>
          <p:cNvPicPr>
            <a:picLocks noChangeAspect="1"/>
          </p:cNvPicPr>
          <p:nvPr/>
        </p:nvPicPr>
        <p:blipFill>
          <a:blip r:embed="rId2"/>
          <a:stretch>
            <a:fillRect/>
          </a:stretch>
        </p:blipFill>
        <p:spPr>
          <a:xfrm>
            <a:off x="568304" y="67186"/>
            <a:ext cx="1669107" cy="959309"/>
          </a:xfrm>
          <a:prstGeom prst="rect">
            <a:avLst/>
          </a:prstGeom>
        </p:spPr>
      </p:pic>
      <p:graphicFrame>
        <p:nvGraphicFramePr>
          <p:cNvPr id="206" name="Content Placeholder">
            <a:extLst>
              <a:ext uri="{FF2B5EF4-FFF2-40B4-BE49-F238E27FC236}">
                <a16:creationId xmlns:a16="http://schemas.microsoft.com/office/drawing/2014/main" id="{EC7C22C6-2E4E-406B-A648-622963310EA6}"/>
              </a:ext>
            </a:extLst>
          </p:cNvPr>
          <p:cNvGraphicFramePr>
            <a:graphicFrameLocks/>
          </p:cNvGraphicFramePr>
          <p:nvPr>
            <p:extLst>
              <p:ext uri="{D42A27DB-BD31-4B8C-83A1-F6EECF244321}">
                <p14:modId xmlns:p14="http://schemas.microsoft.com/office/powerpoint/2010/main" val="422688827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25" descr="Icon&#10;&#10;Description automatically generated">
            <a:extLst>
              <a:ext uri="{FF2B5EF4-FFF2-40B4-BE49-F238E27FC236}">
                <a16:creationId xmlns:a16="http://schemas.microsoft.com/office/drawing/2014/main" id="{5169E88E-9B8E-40E5-BC05-38B51F37B23C}"/>
              </a:ext>
            </a:extLst>
          </p:cNvPr>
          <p:cNvPicPr>
            <a:picLocks noChangeAspect="1"/>
          </p:cNvPicPr>
          <p:nvPr/>
        </p:nvPicPr>
        <p:blipFill>
          <a:blip r:embed="rId8"/>
          <a:stretch>
            <a:fillRect/>
          </a:stretch>
        </p:blipFill>
        <p:spPr>
          <a:xfrm>
            <a:off x="11186932" y="70413"/>
            <a:ext cx="929833" cy="891251"/>
          </a:xfrm>
          <a:prstGeom prst="rect">
            <a:avLst/>
          </a:prstGeom>
        </p:spPr>
      </p:pic>
      <p:pic>
        <p:nvPicPr>
          <p:cNvPr id="20" name="Picture 20" descr="A picture containing person, person, outdoor&#10;&#10;Description automatically generated">
            <a:extLst>
              <a:ext uri="{FF2B5EF4-FFF2-40B4-BE49-F238E27FC236}">
                <a16:creationId xmlns:a16="http://schemas.microsoft.com/office/drawing/2014/main" id="{C1BD1C56-CBE7-43A2-82DB-50B0B76C3421}"/>
              </a:ext>
            </a:extLst>
          </p:cNvPr>
          <p:cNvPicPr>
            <a:picLocks noChangeAspect="1"/>
          </p:cNvPicPr>
          <p:nvPr/>
        </p:nvPicPr>
        <p:blipFill>
          <a:blip r:embed="rId9"/>
          <a:stretch>
            <a:fillRect/>
          </a:stretch>
        </p:blipFill>
        <p:spPr>
          <a:xfrm>
            <a:off x="567159" y="1562704"/>
            <a:ext cx="3379807" cy="5054036"/>
          </a:xfrm>
          <a:prstGeom prst="rect">
            <a:avLst/>
          </a:prstGeom>
        </p:spPr>
      </p:pic>
      <p:sp>
        <p:nvSpPr>
          <p:cNvPr id="23" name="Oval 22">
            <a:extLst>
              <a:ext uri="{FF2B5EF4-FFF2-40B4-BE49-F238E27FC236}">
                <a16:creationId xmlns:a16="http://schemas.microsoft.com/office/drawing/2014/main" id="{833EE62A-3173-4F11-ABF6-C585ED0A0253}"/>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t>9</a:t>
            </a:r>
          </a:p>
        </p:txBody>
      </p:sp>
    </p:spTree>
    <p:extLst>
      <p:ext uri="{BB962C8B-B14F-4D97-AF65-F5344CB8AC3E}">
        <p14:creationId xmlns:p14="http://schemas.microsoft.com/office/powerpoint/2010/main" val="42192215"/>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34</Slides>
  <Notes>0</Notes>
  <HiddenSlides>0</HiddenSlides>
  <MMClips>0</MMClips>
  <ScaleCrop>false</ScaleCrop>
  <HeadingPairs>
    <vt:vector size="4" baseType="variant">
      <vt:variant>
        <vt:lpstr>Theme</vt:lpstr>
      </vt:variant>
      <vt:variant>
        <vt:i4>3</vt:i4>
      </vt:variant>
      <vt:variant>
        <vt:lpstr>Slide Titles</vt:lpstr>
      </vt:variant>
      <vt:variant>
        <vt:i4>34</vt:i4>
      </vt:variant>
    </vt:vector>
  </HeadingPairs>
  <TitlesOfParts>
    <vt:vector size="37" baseType="lpstr">
      <vt:lpstr>office theme</vt:lpstr>
      <vt:lpstr>Ion</vt:lpstr>
      <vt:lpstr>Ion</vt:lpstr>
      <vt:lpstr>PowerPoint Presentation</vt:lpstr>
      <vt:lpstr>College Name</vt:lpstr>
      <vt:lpstr>PowerPoint Presentation</vt:lpstr>
      <vt:lpstr>Team member details</vt:lpstr>
      <vt:lpstr>TEAM MEMBER 1</vt:lpstr>
      <vt:lpstr>TEAM MEMBER 2</vt:lpstr>
      <vt:lpstr>TEAM MEMBER 3</vt:lpstr>
      <vt:lpstr>TEAM MEMBER 4</vt:lpstr>
      <vt:lpstr>TEAM MEMBER 5</vt:lpstr>
      <vt:lpstr>TEAM MEMBER 6</vt:lpstr>
      <vt:lpstr>PowerPoint Presentation</vt:lpstr>
      <vt:lpstr>PowerPoint Presentation</vt:lpstr>
      <vt:lpstr>PowerPoint Presentation</vt:lpstr>
      <vt:lpstr>GRAPHICAL ANALYSIS</vt:lpstr>
      <vt:lpstr>GRAPHICAL ANALYSIS</vt:lpstr>
      <vt:lpstr>GRAPHICAL ANALYSIS</vt:lpstr>
      <vt:lpstr>GRAPHICAL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222</cp:revision>
  <dcterms:created xsi:type="dcterms:W3CDTF">2013-07-15T20:26:40Z</dcterms:created>
  <dcterms:modified xsi:type="dcterms:W3CDTF">2022-02-23T20:29:16Z</dcterms:modified>
</cp:coreProperties>
</file>